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av" ContentType="audio/x-wav"/>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35"/>
  </p:notesMasterIdLst>
  <p:handoutMasterIdLst>
    <p:handoutMasterId r:id="rId36"/>
  </p:handoutMasterIdLst>
  <p:sldIdLst>
    <p:sldId id="282" r:id="rId2"/>
    <p:sldId id="329" r:id="rId3"/>
    <p:sldId id="283" r:id="rId4"/>
    <p:sldId id="404" r:id="rId5"/>
    <p:sldId id="406" r:id="rId6"/>
    <p:sldId id="402" r:id="rId7"/>
    <p:sldId id="401" r:id="rId8"/>
    <p:sldId id="400" r:id="rId9"/>
    <p:sldId id="399" r:id="rId10"/>
    <p:sldId id="398" r:id="rId11"/>
    <p:sldId id="412" r:id="rId12"/>
    <p:sldId id="370" r:id="rId13"/>
    <p:sldId id="377" r:id="rId14"/>
    <p:sldId id="363" r:id="rId15"/>
    <p:sldId id="411" r:id="rId16"/>
    <p:sldId id="410" r:id="rId17"/>
    <p:sldId id="379" r:id="rId18"/>
    <p:sldId id="378" r:id="rId19"/>
    <p:sldId id="390" r:id="rId20"/>
    <p:sldId id="389" r:id="rId21"/>
    <p:sldId id="395" r:id="rId22"/>
    <p:sldId id="394" r:id="rId23"/>
    <p:sldId id="381" r:id="rId24"/>
    <p:sldId id="391" r:id="rId25"/>
    <p:sldId id="405" r:id="rId26"/>
    <p:sldId id="397" r:id="rId27"/>
    <p:sldId id="326" r:id="rId28"/>
    <p:sldId id="338" r:id="rId29"/>
    <p:sldId id="332" r:id="rId30"/>
    <p:sldId id="407" r:id="rId31"/>
    <p:sldId id="408" r:id="rId32"/>
    <p:sldId id="331" r:id="rId33"/>
    <p:sldId id="28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123B0B-2B17-1EE5-B3EC-CB759C8D55D0}" name="권보경" initials="권보" userId="S::bbo1209@office.kw.ac.kr::20d8c782-9ea1-433c-bd30-186fa237034a" providerId="AD"/>
  <p188:author id="{0DBE8F3A-6079-83AB-9ECE-0E7099FF3E20}" name="게스트 사용자" initials="게사" userId="S::urn:spo:anon#7ef6c069099a4c9c0cf9840a28f3e5cf5f8076c4a52b84aac261988ea76e8e4e::" providerId="AD"/>
  <p188:author id="{75A49F81-EE47-AFD7-FC42-C3405AF02115}" name="게스트 사용자" initials="게사" userId="S::urn:spo:anon#cee505fac1e50d7ad0505048d9def09d7cd9203dec87807fd829847682ed91a9::" providerId="AD"/>
  <p188:author id="{F42710ED-ADE7-13A4-64E1-42EFCE9EAFDC}" name="게스트 사용자" initials="게사" userId="S::urn:spo:anon#26b3571c3ff58a7a70b231303ff34dc6b4aca22bd3d2ed2da92be1768d2ff5be::" providerId="AD"/>
  <p188:author id="{C4EAD7F8-6855-1C8A-C0B4-192DB6F3CAB6}" name="게스트 사용자" initials="게사" userId="S::urn:spo:anon#36afab00d95ec2e3a9a2961c4d9156bbd857fd8cf0cccd106b3063bc12297e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3D5"/>
    <a:srgbClr val="F0CCB4"/>
    <a:srgbClr val="D3E2ED"/>
    <a:srgbClr val="E8E1D3"/>
    <a:srgbClr val="E3D5BE"/>
    <a:srgbClr val="C3E3E0"/>
    <a:srgbClr val="F2B48A"/>
    <a:srgbClr val="F5B949"/>
    <a:srgbClr val="ECE3D3"/>
    <a:srgbClr val="D3E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9219" autoAdjust="0"/>
  </p:normalViewPr>
  <p:slideViewPr>
    <p:cSldViewPr snapToGrid="0">
      <p:cViewPr varScale="1">
        <p:scale>
          <a:sx n="91" d="100"/>
          <a:sy n="91" d="100"/>
        </p:scale>
        <p:origin x="1640" y="44"/>
      </p:cViewPr>
      <p:guideLst/>
    </p:cSldViewPr>
  </p:slideViewPr>
  <p:outlineViewPr>
    <p:cViewPr>
      <p:scale>
        <a:sx n="33" d="100"/>
        <a:sy n="33" d="100"/>
      </p:scale>
      <p:origin x="0" y="-604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percentStacked"/>
        <c:varyColors val="0"/>
        <c:ser>
          <c:idx val="0"/>
          <c:order val="0"/>
          <c:tx>
            <c:strRef>
              <c:f>Sheet1!$B$1</c:f>
              <c:strCache>
                <c:ptCount val="1"/>
                <c:pt idx="0">
                  <c:v>Coyotes</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2">
                        <a:lumMod val="20000"/>
                        <a:lumOff val="80000"/>
                      </a:schemeClr>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Sheet1!$B$2:$B$6</c:f>
              <c:numCache>
                <c:formatCode>#,##0</c:formatCode>
                <c:ptCount val="5"/>
                <c:pt idx="0">
                  <c:v>16880</c:v>
                </c:pt>
                <c:pt idx="1">
                  <c:v>126810</c:v>
                </c:pt>
                <c:pt idx="2">
                  <c:v>52830</c:v>
                </c:pt>
                <c:pt idx="3">
                  <c:v>33498</c:v>
                </c:pt>
                <c:pt idx="4">
                  <c:v>84534</c:v>
                </c:pt>
              </c:numCache>
            </c:numRef>
          </c:val>
          <c:extLst>
            <c:ext xmlns:c16="http://schemas.microsoft.com/office/drawing/2014/chart" uri="{C3380CC4-5D6E-409C-BE32-E72D297353CC}">
              <c16:uniqueId val="{00000000-4FA8-4DEA-8F24-ED532E0D8D34}"/>
            </c:ext>
          </c:extLst>
        </c:ser>
        <c:ser>
          <c:idx val="1"/>
          <c:order val="1"/>
          <c:tx>
            <c:strRef>
              <c:f>Sheet1!$C$1</c:f>
              <c:strCache>
                <c:ptCount val="1"/>
                <c:pt idx="0">
                  <c:v>Other Predators</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Sheet1!$C$2:$C$6</c:f>
              <c:numCache>
                <c:formatCode>#,##0</c:formatCode>
                <c:ptCount val="5"/>
                <c:pt idx="0">
                  <c:v>24800</c:v>
                </c:pt>
                <c:pt idx="1">
                  <c:v>112190</c:v>
                </c:pt>
                <c:pt idx="2">
                  <c:v>69802</c:v>
                </c:pt>
                <c:pt idx="3">
                  <c:v>28214</c:v>
                </c:pt>
                <c:pt idx="4">
                  <c:v>48149</c:v>
                </c:pt>
              </c:numCache>
            </c:numRef>
          </c:val>
          <c:extLst>
            <c:ext xmlns:c16="http://schemas.microsoft.com/office/drawing/2014/chart" uri="{C3380CC4-5D6E-409C-BE32-E72D297353CC}">
              <c16:uniqueId val="{00000001-4FA8-4DEA-8F24-ED532E0D8D34}"/>
            </c:ext>
          </c:extLst>
        </c:ser>
        <c:dLbls>
          <c:dLblPos val="ctr"/>
          <c:showLegendKey val="0"/>
          <c:showVal val="1"/>
          <c:showCatName val="0"/>
          <c:showSerName val="0"/>
          <c:showPercent val="0"/>
          <c:showBubbleSize val="0"/>
        </c:dLbls>
        <c:gapWidth val="70"/>
        <c:overlap val="100"/>
        <c:axId val="388601592"/>
        <c:axId val="388601920"/>
      </c:barChart>
      <c:catAx>
        <c:axId val="3886015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920"/>
        <c:crosses val="autoZero"/>
        <c:auto val="1"/>
        <c:lblAlgn val="ctr"/>
        <c:lblOffset val="0"/>
        <c:noMultiLvlLbl val="0"/>
      </c:catAx>
      <c:valAx>
        <c:axId val="388601920"/>
        <c:scaling>
          <c:orientation val="minMax"/>
        </c:scaling>
        <c:delete val="0"/>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high"/>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592"/>
        <c:crosses val="autoZero"/>
        <c:crossBetween val="between"/>
      </c:valAx>
      <c:spPr>
        <a:noFill/>
        <a:ln>
          <a:noFill/>
        </a:ln>
        <a:effectLst/>
      </c:spPr>
    </c:plotArea>
    <c:legend>
      <c:legendPos val="b"/>
      <c:layout>
        <c:manualLayout>
          <c:xMode val="edge"/>
          <c:yMode val="edge"/>
          <c:x val="0.2570022052943175"/>
          <c:y val="0.90054312096410272"/>
          <c:w val="0.48599545052143445"/>
          <c:h val="7.7638122464500137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a:latin typeface="Times New Roman" panose="02020603050405020304" pitchFamily="18" charset="0"/>
          <a:cs typeface="Times New Roman" panose="02020603050405020304" pitchFamily="18" charset="0"/>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12/13/2022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12/13/2022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300876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557351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3777299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902226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ore-KR"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2985578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3586163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endParaRPr lang="ko-KR"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9622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endParaRPr lang="ko-KR"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1888198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1212239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2550226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2791877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3024454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4074180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708195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3434718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3289546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881663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3765127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2580201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27</a:t>
            </a:fld>
            <a:endParaRPr lang="en-US"/>
          </a:p>
        </p:txBody>
      </p:sp>
    </p:spTree>
    <p:extLst>
      <p:ext uri="{BB962C8B-B14F-4D97-AF65-F5344CB8AC3E}">
        <p14:creationId xmlns:p14="http://schemas.microsoft.com/office/powerpoint/2010/main" val="4180143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 dirty="0">
              <a:latin typeface="Calibri"/>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28</a:t>
            </a:fld>
            <a:endParaRPr lang="en-US"/>
          </a:p>
        </p:txBody>
      </p:sp>
    </p:spTree>
    <p:extLst>
      <p:ext uri="{BB962C8B-B14F-4D97-AF65-F5344CB8AC3E}">
        <p14:creationId xmlns:p14="http://schemas.microsoft.com/office/powerpoint/2010/main" val="3758866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29</a:t>
            </a:fld>
            <a:endParaRPr lang="en-US"/>
          </a:p>
        </p:txBody>
      </p:sp>
    </p:spTree>
    <p:extLst>
      <p:ext uri="{BB962C8B-B14F-4D97-AF65-F5344CB8AC3E}">
        <p14:creationId xmlns:p14="http://schemas.microsoft.com/office/powerpoint/2010/main" val="384802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856005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30</a:t>
            </a:fld>
            <a:endParaRPr lang="en-US"/>
          </a:p>
        </p:txBody>
      </p:sp>
    </p:spTree>
    <p:extLst>
      <p:ext uri="{BB962C8B-B14F-4D97-AF65-F5344CB8AC3E}">
        <p14:creationId xmlns:p14="http://schemas.microsoft.com/office/powerpoint/2010/main" val="2643176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31</a:t>
            </a:fld>
            <a:endParaRPr lang="en-US"/>
          </a:p>
        </p:txBody>
      </p:sp>
    </p:spTree>
    <p:extLst>
      <p:ext uri="{BB962C8B-B14F-4D97-AF65-F5344CB8AC3E}">
        <p14:creationId xmlns:p14="http://schemas.microsoft.com/office/powerpoint/2010/main" val="1022359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33</a:t>
            </a:fld>
            <a:endParaRPr lang="en-US"/>
          </a:p>
        </p:txBody>
      </p:sp>
    </p:spTree>
    <p:extLst>
      <p:ext uri="{BB962C8B-B14F-4D97-AF65-F5344CB8AC3E}">
        <p14:creationId xmlns:p14="http://schemas.microsoft.com/office/powerpoint/2010/main" val="49698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a:t>
            </a:fld>
            <a:endParaRPr lang="en-US"/>
          </a:p>
        </p:txBody>
      </p:sp>
    </p:spTree>
    <p:extLst>
      <p:ext uri="{BB962C8B-B14F-4D97-AF65-F5344CB8AC3E}">
        <p14:creationId xmlns:p14="http://schemas.microsoft.com/office/powerpoint/2010/main" val="46449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280156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1051859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960969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2567677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3494428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err="1">
                <a:latin typeface="Franklin Gothic Medium" panose="020B0603020102020204" pitchFamily="34" charset="0"/>
              </a:rPr>
              <a:t>polytechnic.purdue.edu</a:t>
            </a:r>
            <a:endParaRPr lang="en-US" sz="1200">
              <a:latin typeface="Franklin Gothic Medium" panose="020B0603020102020204" pitchFamily="34" charset="0"/>
            </a:endParaRPr>
          </a:p>
          <a:p>
            <a:pPr>
              <a:tabLst>
                <a:tab pos="1329929" algn="l"/>
              </a:tabLst>
            </a:pPr>
            <a:endParaRPr lang="en-US" sz="900">
              <a:latin typeface="Franklin Gothic Medium" panose="020B0603020102020204" pitchFamily="34" charset="0"/>
            </a:endParaRPr>
          </a:p>
          <a:p>
            <a:pPr marL="0" indent="0">
              <a:tabLst>
                <a:tab pos="1425575" algn="l"/>
                <a:tab pos="1598613" algn="l"/>
              </a:tabLst>
            </a:pPr>
            <a:r>
              <a:rPr lang="en-US" sz="1050">
                <a:latin typeface="Franklin Gothic Medium" panose="020B0603020102020204" pitchFamily="34" charset="0"/>
              </a:rPr>
              <a:t>	</a:t>
            </a:r>
            <a:r>
              <a:rPr lang="en-US" sz="1200">
                <a:latin typeface="Franklin Gothic Medium" panose="020B0603020102020204" pitchFamily="34" charset="0"/>
              </a:rPr>
              <a:t>/ 	</a:t>
            </a:r>
            <a:r>
              <a:rPr lang="en-US" sz="1200" err="1">
                <a:latin typeface="Franklin Gothic Medium" panose="020B0603020102020204" pitchFamily="34" charset="0"/>
              </a:rPr>
              <a:t>TechPurdue</a:t>
            </a:r>
            <a:endParaRPr lang="en-US" sz="1200">
              <a:latin typeface="Franklin Gothic Medium" panose="020B0603020102020204" pitchFamily="34" charset="0"/>
            </a:endParaRPr>
          </a:p>
          <a:p>
            <a:pPr>
              <a:tabLst>
                <a:tab pos="1329929" algn="l"/>
              </a:tabLst>
            </a:pPr>
            <a:endParaRPr lang="en-US" sz="105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err="1"/>
              <a:t>email@purdue.edu</a:t>
            </a:r>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46.jpe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sv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hyperlink" Target="https://www.macaulaylibrary.or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research.google.com/audioset/ontology/dog.html" TargetMode="External"/><Relationship Id="rId4" Type="http://schemas.openxmlformats.org/officeDocument/2006/relationships/hyperlink" Target="https://collections.lib.utah.edu/"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cousticatlas.org/index.php"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www.kaggle.com/c/birdclef-202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wav"/><Relationship Id="rId7" Type="http://schemas.openxmlformats.org/officeDocument/2006/relationships/image" Target="../media/image21.png"/><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notesSlide" Target="../notesSlides/notesSlide7.xml"/><Relationship Id="rId5" Type="http://schemas.openxmlformats.org/officeDocument/2006/relationships/slideLayout" Target="../slideLayouts/slideLayout3.xml"/><Relationship Id="rId10" Type="http://schemas.openxmlformats.org/officeDocument/2006/relationships/image" Target="../media/image23.png"/><Relationship Id="rId4" Type="http://schemas.microsoft.com/office/2007/relationships/media" Target="../media/media3.wav"/><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499323" y="1803940"/>
            <a:ext cx="7371696" cy="1625060"/>
          </a:xfrm>
        </p:spPr>
        <p:txBody>
          <a:bodyPr/>
          <a:lstStyle/>
          <a:p>
            <a:r>
              <a:rPr lang="en-US" altLang="ko-KR" sz="6600" dirty="0"/>
              <a:t>Final</a:t>
            </a:r>
            <a:br>
              <a:rPr lang="en-US" altLang="ko-KR" sz="6600" dirty="0"/>
            </a:br>
            <a:r>
              <a:rPr lang="en-US" altLang="ko-KR" sz="6600" dirty="0"/>
              <a:t>Presentation</a:t>
            </a:r>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499323" y="3657787"/>
            <a:ext cx="2524432" cy="675222"/>
          </a:xfrm>
        </p:spPr>
        <p:txBody>
          <a:bodyPr>
            <a:normAutofit/>
          </a:bodyPr>
          <a:lstStyle/>
          <a:p>
            <a:r>
              <a:rPr lang="en-US" altLang="ko-KR" sz="3600"/>
              <a:t>Team </a:t>
            </a:r>
            <a:r>
              <a:rPr lang="en-US" sz="3600"/>
              <a:t>Coyote2</a:t>
            </a:r>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latin typeface="Franklin Gothic Medium"/>
                <a:ea typeface="돋움"/>
              </a:rPr>
              <a:t>Methodology </a:t>
            </a:r>
            <a:endParaRPr lang="ko-KR" altLang="en-US"/>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2050" name="Picture 2" descr="Librosa">
            <a:extLst>
              <a:ext uri="{FF2B5EF4-FFF2-40B4-BE49-F238E27FC236}">
                <a16:creationId xmlns:a16="http://schemas.microsoft.com/office/drawing/2014/main" id="{74F04AF6-6985-5B5C-31F4-72A8CE00E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146" y="2189926"/>
            <a:ext cx="2520482" cy="1031823"/>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F673AD99-F9DE-3D46-D81F-469C812CBA9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6">
            <a:extLst>
              <a:ext uri="{FF2B5EF4-FFF2-40B4-BE49-F238E27FC236}">
                <a16:creationId xmlns:a16="http://schemas.microsoft.com/office/drawing/2014/main" id="{47E979B4-16D9-5E55-98C8-350C3A31D2B2}"/>
              </a:ext>
            </a:extLst>
          </p:cNvPr>
          <p:cNvPicPr>
            <a:picLocks noChangeAspect="1"/>
          </p:cNvPicPr>
          <p:nvPr/>
        </p:nvPicPr>
        <p:blipFill>
          <a:blip r:embed="rId4"/>
          <a:stretch>
            <a:fillRect/>
          </a:stretch>
        </p:blipFill>
        <p:spPr>
          <a:xfrm>
            <a:off x="5609373" y="2189926"/>
            <a:ext cx="2511342" cy="1205766"/>
          </a:xfrm>
          <a:prstGeom prst="rect">
            <a:avLst/>
          </a:prstGeom>
        </p:spPr>
      </p:pic>
      <p:sp>
        <p:nvSpPr>
          <p:cNvPr id="9" name="TextBox 8">
            <a:extLst>
              <a:ext uri="{FF2B5EF4-FFF2-40B4-BE49-F238E27FC236}">
                <a16:creationId xmlns:a16="http://schemas.microsoft.com/office/drawing/2014/main" id="{F42BC3B2-3058-69FE-F62F-E68E2B64ABE3}"/>
              </a:ext>
            </a:extLst>
          </p:cNvPr>
          <p:cNvSpPr txBox="1"/>
          <p:nvPr/>
        </p:nvSpPr>
        <p:spPr>
          <a:xfrm>
            <a:off x="332799" y="3574016"/>
            <a:ext cx="4247281" cy="2723823"/>
          </a:xfrm>
          <a:prstGeom prst="rect">
            <a:avLst/>
          </a:prstGeom>
          <a:noFill/>
        </p:spPr>
        <p:txBody>
          <a:bodyPr wrap="square" lIns="91440" tIns="45720" rIns="91440" bIns="45720" rtlCol="0" anchor="t">
            <a:spAutoFit/>
          </a:bodyPr>
          <a:lstStyle/>
          <a:p>
            <a:pPr>
              <a:lnSpc>
                <a:spcPct val="150000"/>
              </a:lnSpc>
            </a:pPr>
            <a:r>
              <a:rPr lang="en-US" altLang="ko-KR" sz="1800" dirty="0">
                <a:latin typeface="Franklin Gothic Medium Cond"/>
                <a:ea typeface="돋움"/>
              </a:rPr>
              <a:t>-</a:t>
            </a:r>
            <a:r>
              <a:rPr lang="ko-KR" altLang="en-US" sz="1800" dirty="0">
                <a:latin typeface="Franklin Gothic Medium Cond"/>
                <a:ea typeface="돋움"/>
              </a:rPr>
              <a:t> </a:t>
            </a:r>
            <a:r>
              <a:rPr lang="en-US" altLang="ko-KR" sz="1800" dirty="0">
                <a:latin typeface="Franklin Gothic Medium Cond"/>
                <a:ea typeface="돋움"/>
              </a:rPr>
              <a:t>Extract features from sound files</a:t>
            </a:r>
            <a:endParaRPr lang="en-US" altLang="ko-KR" sz="1800" dirty="0">
              <a:ea typeface="돋움"/>
            </a:endParaRPr>
          </a:p>
          <a:p>
            <a:pPr>
              <a:lnSpc>
                <a:spcPct val="150000"/>
              </a:lnSpc>
            </a:pPr>
            <a:r>
              <a:rPr lang="en-US" altLang="ko-KR" sz="1800" dirty="0">
                <a:latin typeface="Franklin Gothic Medium Cond"/>
                <a:ea typeface="돋움"/>
              </a:rPr>
              <a:t>-</a:t>
            </a:r>
            <a:r>
              <a:rPr lang="ko-KR" altLang="en-US" sz="1800" dirty="0">
                <a:latin typeface="Franklin Gothic Medium Cond"/>
                <a:ea typeface="돋움"/>
              </a:rPr>
              <a:t> </a:t>
            </a:r>
            <a:r>
              <a:rPr lang="en-US" altLang="ko-KR" sz="1800" dirty="0">
                <a:latin typeface="Franklin Gothic Medium Cond"/>
                <a:ea typeface="돋움"/>
              </a:rPr>
              <a:t>Different signal processing library that</a:t>
            </a:r>
            <a:r>
              <a:rPr lang="en-US" altLang="ko-KR" dirty="0">
                <a:latin typeface="Franklin Gothic Medium Cond"/>
                <a:ea typeface="돋움"/>
              </a:rPr>
              <a:t> </a:t>
            </a:r>
            <a:r>
              <a:rPr lang="en-US" altLang="ko-KR" sz="1800" dirty="0">
                <a:latin typeface="Franklin Gothic Medium Cond"/>
                <a:ea typeface="돋움"/>
              </a:rPr>
              <a:t>visualize the audio signals and feature extraction</a:t>
            </a:r>
            <a:endParaRPr lang="en-US" dirty="0"/>
          </a:p>
          <a:p>
            <a:pPr>
              <a:lnSpc>
                <a:spcPct val="150000"/>
              </a:lnSpc>
            </a:pPr>
            <a:r>
              <a:rPr lang="en-US" altLang="ko-KR" sz="1800" dirty="0">
                <a:latin typeface="Franklin Gothic Medium Cond"/>
                <a:ea typeface="돋움"/>
              </a:rPr>
              <a:t>-</a:t>
            </a:r>
            <a:r>
              <a:rPr lang="ko-KR" altLang="en-US" dirty="0">
                <a:latin typeface="Franklin Gothic Medium Cond"/>
                <a:ea typeface="돋움"/>
              </a:rPr>
              <a:t> </a:t>
            </a:r>
            <a:r>
              <a:rPr lang="ko-KR" altLang="en-US" dirty="0" err="1">
                <a:latin typeface="Franklin Gothic Medium Cond"/>
                <a:ea typeface="돋움"/>
              </a:rPr>
              <a:t>Used</a:t>
            </a:r>
            <a:r>
              <a:rPr lang="en-US" altLang="ko-KR" dirty="0">
                <a:latin typeface="Franklin Gothic Medium Cond"/>
                <a:ea typeface="돋움"/>
              </a:rPr>
              <a:t> for</a:t>
            </a:r>
            <a:r>
              <a:rPr lang="ko-KR" altLang="en-US" dirty="0">
                <a:latin typeface="Franklin Gothic Medium Cond"/>
                <a:ea typeface="돋움"/>
              </a:rPr>
              <a:t> </a:t>
            </a:r>
            <a:r>
              <a:rPr lang="en-US" altLang="ko-KR" sz="1800" dirty="0">
                <a:solidFill>
                  <a:schemeClr val="bg1"/>
                </a:solidFill>
                <a:highlight>
                  <a:srgbClr val="ECE3D5"/>
                </a:highlight>
                <a:latin typeface="Franklin Gothic Medium Cond"/>
                <a:ea typeface="돋움"/>
              </a:rPr>
              <a:t>MFCC, Mel-Spectrogram, Log-Mel Spectrogram</a:t>
            </a:r>
            <a:endParaRPr lang="en-US" altLang="ko-KR" sz="1800" dirty="0">
              <a:solidFill>
                <a:schemeClr val="bg1"/>
              </a:solidFill>
              <a:highlight>
                <a:srgbClr val="ECE3D5"/>
              </a:highlight>
              <a:ea typeface="돋움"/>
            </a:endParaRPr>
          </a:p>
          <a:p>
            <a:pPr marL="0" indent="0">
              <a:buNone/>
            </a:pPr>
            <a:endParaRPr lang="en-US" altLang="ko-KR" sz="1800" dirty="0">
              <a:solidFill>
                <a:schemeClr val="tx1"/>
              </a:solidFill>
              <a:ea typeface="돋움"/>
            </a:endParaRPr>
          </a:p>
          <a:p>
            <a:endParaRPr kumimoji="1" lang="ko-Kore-KR" altLang="en-US" dirty="0"/>
          </a:p>
        </p:txBody>
      </p:sp>
      <p:sp>
        <p:nvSpPr>
          <p:cNvPr id="14" name="TextBox 13">
            <a:extLst>
              <a:ext uri="{FF2B5EF4-FFF2-40B4-BE49-F238E27FC236}">
                <a16:creationId xmlns:a16="http://schemas.microsoft.com/office/drawing/2014/main" id="{AB84F695-0E18-F670-DC38-2333E98057ED}"/>
              </a:ext>
            </a:extLst>
          </p:cNvPr>
          <p:cNvSpPr txBox="1"/>
          <p:nvPr/>
        </p:nvSpPr>
        <p:spPr>
          <a:xfrm>
            <a:off x="4816577" y="3574016"/>
            <a:ext cx="4327423" cy="2308324"/>
          </a:xfrm>
          <a:prstGeom prst="rect">
            <a:avLst/>
          </a:prstGeom>
          <a:noFill/>
        </p:spPr>
        <p:txBody>
          <a:bodyPr wrap="square" lIns="91440" tIns="45720" rIns="91440" bIns="45720" rtlCol="0" anchor="t">
            <a:spAutoFit/>
          </a:bodyPr>
          <a:lstStyle/>
          <a:p>
            <a:pPr>
              <a:lnSpc>
                <a:spcPct val="150000"/>
              </a:lnSpc>
            </a:pPr>
            <a:r>
              <a:rPr lang="en-US" altLang="ko-KR" sz="1800" dirty="0">
                <a:latin typeface="Franklin Gothic Medium Cond"/>
                <a:ea typeface="돋움"/>
              </a:rPr>
              <a:t>-</a:t>
            </a:r>
            <a:r>
              <a:rPr lang="ko-KR" altLang="en-US" dirty="0">
                <a:latin typeface="Franklin Gothic Medium Cond"/>
                <a:ea typeface="돋움"/>
              </a:rPr>
              <a:t> </a:t>
            </a:r>
            <a:r>
              <a:rPr lang="ko-KR" altLang="en-US" dirty="0" err="1">
                <a:latin typeface="Franklin Gothic Medium Cond"/>
                <a:ea typeface="돋움"/>
              </a:rPr>
              <a:t>Simplify</a:t>
            </a:r>
            <a:r>
              <a:rPr lang="ko-KR" altLang="en-US" dirty="0">
                <a:latin typeface="Franklin Gothic Medium Cond"/>
                <a:ea typeface="돋움"/>
                <a:cs typeface="+mn-lt"/>
              </a:rPr>
              <a:t> </a:t>
            </a:r>
            <a:r>
              <a:rPr lang="ko-KR" altLang="en-US" dirty="0" err="1">
                <a:latin typeface="Franklin Gothic Medium Cond"/>
                <a:ea typeface="돋움"/>
                <a:cs typeface="+mn-lt"/>
              </a:rPr>
              <a:t>e</a:t>
            </a:r>
            <a:r>
              <a:rPr lang="en-US" altLang="ko-KR" dirty="0" err="1">
                <a:latin typeface="Franklin Gothic Medium Cond"/>
                <a:ea typeface="돋움"/>
                <a:cs typeface="+mn-lt"/>
              </a:rPr>
              <a:t>xtract</a:t>
            </a:r>
            <a:r>
              <a:rPr lang="en-US" altLang="ko-KR" sz="1800" dirty="0">
                <a:latin typeface="Franklin Gothic Medium Cond"/>
                <a:ea typeface="돋움"/>
              </a:rPr>
              <a:t> features from mono sound</a:t>
            </a:r>
            <a:r>
              <a:rPr lang="en-US" altLang="ko-KR" dirty="0">
                <a:latin typeface="Franklin Gothic Medium Cond"/>
                <a:ea typeface="돋움"/>
              </a:rPr>
              <a:t> </a:t>
            </a:r>
            <a:r>
              <a:rPr lang="ko-KR" altLang="en-US" sz="1800" dirty="0">
                <a:latin typeface="Franklin Gothic Medium Cond"/>
                <a:ea typeface="돋움"/>
              </a:rPr>
              <a:t> </a:t>
            </a:r>
            <a:r>
              <a:rPr lang="en-US" altLang="ko-KR" sz="1800" dirty="0">
                <a:latin typeface="Franklin Gothic Medium Cond"/>
                <a:ea typeface="돋움"/>
              </a:rPr>
              <a:t>files</a:t>
            </a:r>
            <a:endParaRPr lang="ko-KR" dirty="0"/>
          </a:p>
          <a:p>
            <a:pPr>
              <a:lnSpc>
                <a:spcPct val="150000"/>
              </a:lnSpc>
            </a:pPr>
            <a:r>
              <a:rPr lang="en-US" altLang="ko-KR" sz="1800" dirty="0">
                <a:latin typeface="Franklin Gothic Medium Cond"/>
                <a:ea typeface="돋움"/>
              </a:rPr>
              <a:t>-</a:t>
            </a:r>
            <a:r>
              <a:rPr lang="ko-KR" altLang="en-US" sz="1800" dirty="0">
                <a:latin typeface="Franklin Gothic Medium Cond"/>
                <a:ea typeface="돋움"/>
              </a:rPr>
              <a:t> </a:t>
            </a:r>
            <a:r>
              <a:rPr lang="en-US" altLang="ko-KR" sz="1800" dirty="0">
                <a:latin typeface="Franklin Gothic Medium Cond"/>
                <a:ea typeface="돋움"/>
              </a:rPr>
              <a:t>Light weight library that unite audio feature</a:t>
            </a:r>
            <a:r>
              <a:rPr lang="en-US" altLang="ko-KR" dirty="0">
                <a:latin typeface="Franklin Gothic Medium Cond"/>
                <a:ea typeface="돋움"/>
              </a:rPr>
              <a:t> </a:t>
            </a:r>
            <a:r>
              <a:rPr lang="ko-KR" altLang="en-US" sz="1800" dirty="0">
                <a:latin typeface="Franklin Gothic Medium Cond"/>
                <a:ea typeface="돋움"/>
              </a:rPr>
              <a:t> </a:t>
            </a:r>
            <a:r>
              <a:rPr lang="en-US" altLang="ko-KR" sz="1800" dirty="0">
                <a:latin typeface="Franklin Gothic Medium Cond"/>
                <a:ea typeface="돋움"/>
              </a:rPr>
              <a:t>extraction algorithms in one simple code</a:t>
            </a:r>
          </a:p>
          <a:p>
            <a:pPr>
              <a:lnSpc>
                <a:spcPct val="150000"/>
              </a:lnSpc>
            </a:pPr>
            <a:r>
              <a:rPr lang="en-US" altLang="ko-KR" sz="1800" dirty="0">
                <a:latin typeface="Franklin Gothic Medium Cond"/>
                <a:ea typeface="돋움"/>
              </a:rPr>
              <a:t>-</a:t>
            </a:r>
            <a:r>
              <a:rPr lang="ko-KR" altLang="en-US" dirty="0">
                <a:latin typeface="Franklin Gothic Medium Cond"/>
                <a:ea typeface="돋움"/>
              </a:rPr>
              <a:t> </a:t>
            </a:r>
            <a:r>
              <a:rPr lang="ko-KR" altLang="en-US" dirty="0" err="1">
                <a:latin typeface="Franklin Gothic Medium Cond"/>
                <a:ea typeface="돋움"/>
              </a:rPr>
              <a:t>Used</a:t>
            </a:r>
            <a:r>
              <a:rPr lang="ko-KR" altLang="en-US" dirty="0">
                <a:latin typeface="Franklin Gothic Medium Cond"/>
                <a:ea typeface="돋움"/>
              </a:rPr>
              <a:t> </a:t>
            </a:r>
            <a:r>
              <a:rPr lang="en-US" altLang="ko-KR" dirty="0">
                <a:latin typeface="Franklin Gothic Medium Cond"/>
                <a:ea typeface="돋움"/>
              </a:rPr>
              <a:t>for </a:t>
            </a:r>
            <a:r>
              <a:rPr lang="en-US" altLang="ko-KR" sz="1800" dirty="0">
                <a:solidFill>
                  <a:schemeClr val="bg1"/>
                </a:solidFill>
                <a:highlight>
                  <a:srgbClr val="ECE3D5"/>
                </a:highlight>
                <a:latin typeface="Franklin Gothic Medium Cond"/>
                <a:ea typeface="돋움"/>
              </a:rPr>
              <a:t>GTCC</a:t>
            </a:r>
            <a:endParaRPr lang="en-US" altLang="ko-KR" sz="1800" dirty="0">
              <a:solidFill>
                <a:schemeClr val="bg1"/>
              </a:solidFill>
              <a:highlight>
                <a:srgbClr val="ECE3D5"/>
              </a:highlight>
              <a:ea typeface="돋움"/>
            </a:endParaRPr>
          </a:p>
          <a:p>
            <a:pPr marL="0" indent="0">
              <a:buNone/>
            </a:pPr>
            <a:endParaRPr lang="en-US" altLang="ko-KR" sz="1800" dirty="0">
              <a:solidFill>
                <a:schemeClr val="tx1"/>
              </a:solidFill>
              <a:ea typeface="돋움"/>
            </a:endParaRPr>
          </a:p>
          <a:p>
            <a:endParaRPr kumimoji="1" lang="ko-Kore-KR" altLang="en-US" dirty="0"/>
          </a:p>
        </p:txBody>
      </p:sp>
      <p:cxnSp>
        <p:nvCxnSpPr>
          <p:cNvPr id="16" name="직선 연결선 4">
            <a:extLst>
              <a:ext uri="{FF2B5EF4-FFF2-40B4-BE49-F238E27FC236}">
                <a16:creationId xmlns:a16="http://schemas.microsoft.com/office/drawing/2014/main" id="{95104C57-B9E5-8738-A7D1-0E84903B8768}"/>
              </a:ext>
            </a:extLst>
          </p:cNvPr>
          <p:cNvCxnSpPr>
            <a:cxnSpLocks/>
          </p:cNvCxnSpPr>
          <p:nvPr/>
        </p:nvCxnSpPr>
        <p:spPr>
          <a:xfrm flipV="1">
            <a:off x="4572000" y="1935512"/>
            <a:ext cx="0" cy="386992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 name="부제목 2">
            <a:extLst>
              <a:ext uri="{FF2B5EF4-FFF2-40B4-BE49-F238E27FC236}">
                <a16:creationId xmlns:a16="http://schemas.microsoft.com/office/drawing/2014/main" id="{A277D33C-B36C-7762-680A-3E054859224F}"/>
              </a:ext>
            </a:extLst>
          </p:cNvPr>
          <p:cNvSpPr txBox="1">
            <a:spLocks/>
          </p:cNvSpPr>
          <p:nvPr/>
        </p:nvSpPr>
        <p:spPr>
          <a:xfrm>
            <a:off x="1142140" y="1358168"/>
            <a:ext cx="3250600"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atin typeface="Franklin Gothic Demi Cond"/>
              </a:rPr>
              <a:t>💡 </a:t>
            </a:r>
            <a:r>
              <a:rPr lang="en-US" altLang="ko-KR">
                <a:latin typeface="Franklin Gothic Demi Cond"/>
                <a:ea typeface="돋움"/>
              </a:rPr>
              <a:t>Audio processing in Python</a:t>
            </a:r>
            <a:endParaRPr lang="ko-KR" altLang="en-US">
              <a:latin typeface="Franklin Gothic Demi Cond"/>
              <a:ea typeface="돋움"/>
            </a:endParaRPr>
          </a:p>
        </p:txBody>
      </p:sp>
    </p:spTree>
    <p:extLst>
      <p:ext uri="{BB962C8B-B14F-4D97-AF65-F5344CB8AC3E}">
        <p14:creationId xmlns:p14="http://schemas.microsoft.com/office/powerpoint/2010/main" val="2105883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a:latin typeface="Franklin Gothic Medium"/>
                <a:ea typeface="돋움"/>
              </a:rPr>
              <a:t>Experiment</a:t>
            </a:r>
            <a:r>
              <a:rPr lang="ko-KR" altLang="en-US">
                <a:latin typeface="Franklin Gothic Medium"/>
                <a:ea typeface="돋움"/>
              </a:rPr>
              <a:t> </a:t>
            </a:r>
            <a:r>
              <a:rPr lang="en-US" altLang="ko-KR">
                <a:latin typeface="Franklin Gothic Medium"/>
                <a:ea typeface="돋움"/>
              </a:rPr>
              <a:t>– Dataset</a:t>
            </a:r>
            <a:endParaRPr lang="ko-KR" altLang="en-US">
              <a:latin typeface="Franklin Gothic Medium"/>
              <a:ea typeface="돋움"/>
            </a:endParaRPr>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a:xfrm>
            <a:off x="1085130" y="1349788"/>
            <a:ext cx="2960729" cy="338554"/>
          </a:xfrm>
        </p:spPr>
        <p:txBody>
          <a:bodyPr/>
          <a:lstStyle/>
          <a:p>
            <a:r>
              <a:rPr lang="en-US" altLang="ko-KR">
                <a:latin typeface="Franklin Gothic Demi Cond"/>
                <a:ea typeface="돋움"/>
              </a:rPr>
              <a:t> </a:t>
            </a:r>
            <a:r>
              <a:rPr lang="ko-KR" altLang="en-US">
                <a:latin typeface="Franklin Gothic Demi Cond"/>
                <a:ea typeface="돋움"/>
              </a:rPr>
              <a:t>💡 </a:t>
            </a:r>
            <a:r>
              <a:rPr lang="en-US" altLang="ko-KR">
                <a:latin typeface="Franklin Gothic Demi Cond"/>
                <a:ea typeface="돋움"/>
              </a:rPr>
              <a:t>Dataset Component</a:t>
            </a:r>
            <a:endParaRPr lang="ko-KR" altLang="en-US">
              <a:latin typeface="Franklin Gothic Demi Cond"/>
              <a:ea typeface="돋움"/>
            </a:endParaRPr>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5" name="직사각형 4">
            <a:extLst>
              <a:ext uri="{FF2B5EF4-FFF2-40B4-BE49-F238E27FC236}">
                <a16:creationId xmlns:a16="http://schemas.microsoft.com/office/drawing/2014/main" id="{6D8386FA-C5EF-0D86-5F67-9F6CAC656E39}"/>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6" name="표 16">
            <a:extLst>
              <a:ext uri="{FF2B5EF4-FFF2-40B4-BE49-F238E27FC236}">
                <a16:creationId xmlns:a16="http://schemas.microsoft.com/office/drawing/2014/main" id="{CF427A4C-A14C-DC38-0DFA-B2A6F73315FF}"/>
              </a:ext>
            </a:extLst>
          </p:cNvPr>
          <p:cNvGraphicFramePr>
            <a:graphicFrameLocks noGrp="1"/>
          </p:cNvGraphicFramePr>
          <p:nvPr/>
        </p:nvGraphicFramePr>
        <p:xfrm>
          <a:off x="2946357" y="2085658"/>
          <a:ext cx="3335799" cy="2194560"/>
        </p:xfrm>
        <a:graphic>
          <a:graphicData uri="http://schemas.openxmlformats.org/drawingml/2006/table">
            <a:tbl>
              <a:tblPr firstRow="1" bandRow="1">
                <a:solidFill>
                  <a:srgbClr val="C6E3FF">
                    <a:alpha val="67843"/>
                  </a:srgbClr>
                </a:solidFill>
                <a:tableStyleId>{21E4AEA4-8DFA-4A89-87EB-49C32662AFE0}</a:tableStyleId>
              </a:tblPr>
              <a:tblGrid>
                <a:gridCol w="1037286">
                  <a:extLst>
                    <a:ext uri="{9D8B030D-6E8A-4147-A177-3AD203B41FA5}">
                      <a16:colId xmlns:a16="http://schemas.microsoft.com/office/drawing/2014/main" val="156563298"/>
                    </a:ext>
                  </a:extLst>
                </a:gridCol>
                <a:gridCol w="1092520">
                  <a:extLst>
                    <a:ext uri="{9D8B030D-6E8A-4147-A177-3AD203B41FA5}">
                      <a16:colId xmlns:a16="http://schemas.microsoft.com/office/drawing/2014/main" val="2646842544"/>
                    </a:ext>
                  </a:extLst>
                </a:gridCol>
                <a:gridCol w="1205993">
                  <a:extLst>
                    <a:ext uri="{9D8B030D-6E8A-4147-A177-3AD203B41FA5}">
                      <a16:colId xmlns:a16="http://schemas.microsoft.com/office/drawing/2014/main" val="2149864000"/>
                    </a:ext>
                  </a:extLst>
                </a:gridCol>
              </a:tblGrid>
              <a:tr h="345893">
                <a:tc gridSpan="2">
                  <a:txBody>
                    <a:bodyPr/>
                    <a:lstStyle/>
                    <a:p>
                      <a:pPr algn="ctr"/>
                      <a:r>
                        <a:rPr lang="en-US" altLang="ko-Kore-KR" b="1"/>
                        <a:t>Coyote</a:t>
                      </a:r>
                      <a:endParaRPr lang="ko-Kore-KR" altLang="en-US" b="1"/>
                    </a:p>
                  </a:txBody>
                  <a:tcP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hMerge="1">
                  <a:txBody>
                    <a:bodyPr/>
                    <a:lstStyle/>
                    <a:p>
                      <a:endParaRPr lang="ko-Kore-KR" altLang="en-US"/>
                    </a:p>
                  </a:txBody>
                  <a:tcPr/>
                </a:tc>
                <a:tc>
                  <a:txBody>
                    <a:bodyPr/>
                    <a:lstStyle/>
                    <a:p>
                      <a:pPr algn="ctr"/>
                      <a:r>
                        <a:rPr lang="en-US" altLang="ko-KR">
                          <a:latin typeface="Franklin Gothic Demi Cond"/>
                          <a:ea typeface="돋움"/>
                        </a:rPr>
                        <a:t>1,935</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54763822"/>
                  </a:ext>
                </a:extLst>
              </a:tr>
              <a:tr h="345893">
                <a:tc rowSpan="4">
                  <a:txBody>
                    <a:bodyPr/>
                    <a:lstStyle/>
                    <a:p>
                      <a:pPr algn="ctr"/>
                      <a:r>
                        <a:rPr lang="en-US" altLang="ko-Kore-KR" b="1"/>
                        <a:t>Non-Coyote</a:t>
                      </a:r>
                      <a:endParaRPr lang="ko-Kore-KR" altLang="en-US" b="1"/>
                    </a:p>
                  </a:txBody>
                  <a:tcPr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a:txBody>
                    <a:bodyPr/>
                    <a:lstStyle/>
                    <a:p>
                      <a:pPr algn="ctr"/>
                      <a:r>
                        <a:rPr lang="en-US" altLang="ko-Kore-KR"/>
                        <a:t>Dog</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rgbClr val="D3E2ED"/>
                    </a:solidFill>
                  </a:tcPr>
                </a:tc>
                <a:tc>
                  <a:txBody>
                    <a:bodyPr/>
                    <a:lstStyle/>
                    <a:p>
                      <a:pPr algn="ctr"/>
                      <a:r>
                        <a:rPr lang="en-US" altLang="ko-KR">
                          <a:latin typeface="Franklin Gothic Demi Cond"/>
                          <a:ea typeface="돋움"/>
                        </a:rPr>
                        <a:t>503</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144414704"/>
                  </a:ext>
                </a:extLst>
              </a:tr>
              <a:tr h="345893">
                <a:tc vMerge="1">
                  <a:txBody>
                    <a:bodyPr/>
                    <a:lstStyle/>
                    <a:p>
                      <a:endParaRPr lang="ko-Kore-KR" altLang="en-US"/>
                    </a:p>
                  </a:txBody>
                  <a:tcPr/>
                </a:tc>
                <a:tc>
                  <a:txBody>
                    <a:bodyPr/>
                    <a:lstStyle/>
                    <a:p>
                      <a:pPr algn="ctr"/>
                      <a:r>
                        <a:rPr lang="en-US" altLang="ko-Kore-KR"/>
                        <a:t>Chicken</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rgbClr val="D3E2ED"/>
                    </a:solidFill>
                  </a:tcPr>
                </a:tc>
                <a:tc>
                  <a:txBody>
                    <a:bodyPr/>
                    <a:lstStyle/>
                    <a:p>
                      <a:pPr algn="ctr"/>
                      <a:r>
                        <a:rPr lang="en-US" altLang="ko-KR">
                          <a:latin typeface="Franklin Gothic Demi Cond"/>
                          <a:ea typeface="돋움"/>
                        </a:rPr>
                        <a:t>593</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07017578"/>
                  </a:ext>
                </a:extLst>
              </a:tr>
              <a:tr h="345893">
                <a:tc vMerge="1">
                  <a:txBody>
                    <a:bodyPr/>
                    <a:lstStyle/>
                    <a:p>
                      <a:endParaRPr lang="ko-Kore-KR" altLang="en-US"/>
                    </a:p>
                  </a:txBody>
                  <a:tcPr/>
                </a:tc>
                <a:tc>
                  <a:txBody>
                    <a:bodyPr/>
                    <a:lstStyle/>
                    <a:p>
                      <a:pPr algn="ctr"/>
                      <a:r>
                        <a:rPr lang="en-US" altLang="ko-Kore-KR"/>
                        <a:t>Fox</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rgbClr val="D3E2ED"/>
                    </a:solidFill>
                  </a:tcPr>
                </a:tc>
                <a:tc>
                  <a:txBody>
                    <a:bodyPr/>
                    <a:lstStyle/>
                    <a:p>
                      <a:pPr algn="ctr"/>
                      <a:r>
                        <a:rPr lang="en-US" altLang="ko-KR">
                          <a:latin typeface="Franklin Gothic Demi Cond"/>
                          <a:ea typeface="돋움"/>
                        </a:rPr>
                        <a:t>201</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617439670"/>
                  </a:ext>
                </a:extLst>
              </a:tr>
              <a:tr h="345893">
                <a:tc vMerge="1">
                  <a:txBody>
                    <a:bodyPr/>
                    <a:lstStyle/>
                    <a:p>
                      <a:endParaRPr lang="ko-Kore-KR" altLang="en-US"/>
                    </a:p>
                  </a:txBody>
                  <a:tcPr/>
                </a:tc>
                <a:tc>
                  <a:txBody>
                    <a:bodyPr/>
                    <a:lstStyle/>
                    <a:p>
                      <a:pPr algn="ctr"/>
                      <a:r>
                        <a:rPr lang="en-US" altLang="ko-Kore-KR"/>
                        <a:t>Bird</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rgbClr val="D3E2ED"/>
                    </a:solidFill>
                  </a:tcPr>
                </a:tc>
                <a:tc>
                  <a:txBody>
                    <a:bodyPr/>
                    <a:lstStyle/>
                    <a:p>
                      <a:pPr algn="ctr"/>
                      <a:r>
                        <a:rPr lang="en-US" altLang="ko-KR">
                          <a:latin typeface="Franklin Gothic Demi Cond"/>
                          <a:ea typeface="돋움"/>
                        </a:rPr>
                        <a:t>597</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95972314"/>
                  </a:ext>
                </a:extLst>
              </a:tr>
              <a:tr h="345893">
                <a:tc gridSpan="2">
                  <a:txBody>
                    <a:bodyPr/>
                    <a:lstStyle/>
                    <a:p>
                      <a:pPr algn="ctr"/>
                      <a:r>
                        <a:rPr lang="en-US" altLang="ko-Kore-KR" b="1"/>
                        <a:t>Total</a:t>
                      </a:r>
                      <a:endParaRPr lang="ko-Kore-KR" altLang="en-US" b="1"/>
                    </a:p>
                  </a:txBody>
                  <a:tcPr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CE3D5"/>
                    </a:solidFill>
                  </a:tcPr>
                </a:tc>
                <a:tc hMerge="1">
                  <a:txBody>
                    <a:bodyPr/>
                    <a:lstStyle/>
                    <a:p>
                      <a:pPr algn="ctr"/>
                      <a:endParaRPr lang="ko-Kore-KR" altLang="en-US"/>
                    </a:p>
                  </a:txBody>
                  <a:tcPr>
                    <a:lnR w="28575"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D3E2ED"/>
                    </a:solidFill>
                  </a:tcPr>
                </a:tc>
                <a:tc>
                  <a:txBody>
                    <a:bodyPr/>
                    <a:lstStyle/>
                    <a:p>
                      <a:pPr algn="ctr"/>
                      <a:r>
                        <a:rPr kumimoji="0" lang="en-US" altLang="ko-Kore-KR" sz="1800" b="0" i="0" u="none" strike="noStrike" kern="1200" cap="none" spc="0" normalizeH="0" baseline="0" noProof="0">
                          <a:ln>
                            <a:noFill/>
                          </a:ln>
                          <a:solidFill>
                            <a:srgbClr val="000000"/>
                          </a:solidFill>
                          <a:effectLst/>
                          <a:uLnTx/>
                          <a:uFillTx/>
                          <a:latin typeface="Franklin Gothic Demi Cond"/>
                          <a:ea typeface="돋움"/>
                          <a:cs typeface="+mn-cs"/>
                        </a:rPr>
                        <a:t>3,829</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73545"/>
                  </a:ext>
                </a:extLst>
              </a:tr>
            </a:tbl>
          </a:graphicData>
        </a:graphic>
      </p:graphicFrame>
      <p:graphicFrame>
        <p:nvGraphicFramePr>
          <p:cNvPr id="23" name="표 16">
            <a:extLst>
              <a:ext uri="{FF2B5EF4-FFF2-40B4-BE49-F238E27FC236}">
                <a16:creationId xmlns:a16="http://schemas.microsoft.com/office/drawing/2014/main" id="{13C61EF8-FCE8-D578-C28E-55F3EE34FAD0}"/>
              </a:ext>
            </a:extLst>
          </p:cNvPr>
          <p:cNvGraphicFramePr>
            <a:graphicFrameLocks noGrp="1"/>
          </p:cNvGraphicFramePr>
          <p:nvPr/>
        </p:nvGraphicFramePr>
        <p:xfrm>
          <a:off x="2255993" y="4852186"/>
          <a:ext cx="4761816" cy="883920"/>
        </p:xfrm>
        <a:graphic>
          <a:graphicData uri="http://schemas.openxmlformats.org/drawingml/2006/table">
            <a:tbl>
              <a:tblPr firstRow="1" bandRow="1">
                <a:solidFill>
                  <a:srgbClr val="C6E3FF">
                    <a:alpha val="67843"/>
                  </a:srgbClr>
                </a:solidFill>
                <a:tableStyleId>{21E4AEA4-8DFA-4A89-87EB-49C32662AFE0}</a:tableStyleId>
              </a:tblPr>
              <a:tblGrid>
                <a:gridCol w="2795010">
                  <a:extLst>
                    <a:ext uri="{9D8B030D-6E8A-4147-A177-3AD203B41FA5}">
                      <a16:colId xmlns:a16="http://schemas.microsoft.com/office/drawing/2014/main" val="156563298"/>
                    </a:ext>
                  </a:extLst>
                </a:gridCol>
                <a:gridCol w="1070487">
                  <a:extLst>
                    <a:ext uri="{9D8B030D-6E8A-4147-A177-3AD203B41FA5}">
                      <a16:colId xmlns:a16="http://schemas.microsoft.com/office/drawing/2014/main" val="2149864000"/>
                    </a:ext>
                  </a:extLst>
                </a:gridCol>
                <a:gridCol w="896319">
                  <a:extLst>
                    <a:ext uri="{9D8B030D-6E8A-4147-A177-3AD203B41FA5}">
                      <a16:colId xmlns:a16="http://schemas.microsoft.com/office/drawing/2014/main" val="398230799"/>
                    </a:ext>
                  </a:extLst>
                </a:gridCol>
              </a:tblGrid>
              <a:tr h="444802">
                <a:tc>
                  <a:txBody>
                    <a:bodyPr/>
                    <a:lstStyle/>
                    <a:p>
                      <a:pPr algn="ctr"/>
                      <a:r>
                        <a:rPr lang="en-US" sz="1400"/>
                        <a:t>Train data (60%)</a:t>
                      </a:r>
                      <a:endParaRPr lang="ko-Kore-KR"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Validation data (20%)</a:t>
                      </a:r>
                      <a:endParaRPr lang="ko-Kore-KR"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Test data (20%)</a:t>
                      </a:r>
                      <a:endParaRPr lang="ko-Kore-KR"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extLst>
                  <a:ext uri="{0D108BD9-81ED-4DB2-BD59-A6C34878D82A}">
                    <a16:rowId xmlns:a16="http://schemas.microsoft.com/office/drawing/2014/main" val="2754763822"/>
                  </a:ext>
                </a:extLst>
              </a:tr>
              <a:tr h="344948">
                <a:tc>
                  <a:txBody>
                    <a:bodyPr/>
                    <a:lstStyle/>
                    <a:p>
                      <a:pPr algn="ctr"/>
                      <a:r>
                        <a:rPr kumimoji="0" lang="en-US" sz="1800" b="0" i="0" u="none" strike="noStrike" kern="1200" cap="none" spc="0" normalizeH="0" baseline="0" noProof="0">
                          <a:ln>
                            <a:noFill/>
                          </a:ln>
                          <a:solidFill>
                            <a:srgbClr val="000000"/>
                          </a:solidFill>
                          <a:effectLst/>
                          <a:uLnTx/>
                          <a:uFillTx/>
                          <a:latin typeface="Franklin Gothic Demi Cond"/>
                          <a:ea typeface="돋움"/>
                          <a:cs typeface="+mn-cs"/>
                        </a:rPr>
                        <a:t>2,297</a:t>
                      </a:r>
                      <a:endParaRPr lang="ko-Kore-K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Franklin Gothic Demi Cond"/>
                          <a:ea typeface="돋움"/>
                          <a:cs typeface="+mn-cs"/>
                        </a:rPr>
                        <a:t>766</a:t>
                      </a:r>
                      <a:endParaRPr kumimoji="0" lang="ko-Kore-KR" altLang="en-US" sz="18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Franklin Gothic Demi Cond"/>
                          <a:ea typeface="돋움"/>
                          <a:cs typeface="+mn-cs"/>
                        </a:rPr>
                        <a:t>766</a:t>
                      </a:r>
                      <a:endParaRPr kumimoji="0" lang="ko-Kore-KR" altLang="en-US" sz="18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723032255"/>
                  </a:ext>
                </a:extLst>
              </a:tr>
            </a:tbl>
          </a:graphicData>
        </a:graphic>
      </p:graphicFrame>
      <p:sp>
        <p:nvSpPr>
          <p:cNvPr id="27" name="TextBox 26">
            <a:extLst>
              <a:ext uri="{FF2B5EF4-FFF2-40B4-BE49-F238E27FC236}">
                <a16:creationId xmlns:a16="http://schemas.microsoft.com/office/drawing/2014/main" id="{FB6A2FD3-7605-B215-917C-24EC61A9940C}"/>
              </a:ext>
            </a:extLst>
          </p:cNvPr>
          <p:cNvSpPr txBox="1"/>
          <p:nvPr/>
        </p:nvSpPr>
        <p:spPr>
          <a:xfrm>
            <a:off x="2540815" y="1717254"/>
            <a:ext cx="4192173" cy="36933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Franklin Gothic Book" panose="020B0503020102020204"/>
              </a:rPr>
              <a:t>[</a:t>
            </a:r>
            <a:r>
              <a:rPr kumimoji="0" lang="en-US" sz="1800" b="1" i="0" u="none" strike="noStrike" kern="1200" cap="none" spc="0" normalizeH="0" baseline="0" noProof="0">
                <a:ln>
                  <a:noFill/>
                </a:ln>
                <a:solidFill>
                  <a:srgbClr val="000000"/>
                </a:solidFill>
                <a:effectLst/>
                <a:uLnTx/>
                <a:uFillTx/>
                <a:latin typeface="Franklin Gothic Book" panose="020B0503020102020204"/>
                <a:ea typeface="+mn-ea"/>
                <a:cs typeface="+mn-cs"/>
              </a:rPr>
              <a:t>The number of TOTAL </a:t>
            </a:r>
            <a:r>
              <a:rPr lang="en-US" b="1">
                <a:solidFill>
                  <a:srgbClr val="000000"/>
                </a:solidFill>
                <a:latin typeface="Franklin Gothic Book" panose="020B0503020102020204"/>
              </a:rPr>
              <a:t>DATA]</a:t>
            </a:r>
            <a:endParaRPr kumimoji="0" lang="ko-Kore-KR" altLang="en-US" sz="1800" b="1" i="0" u="none" strike="noStrike" kern="1200" cap="none" spc="0" normalizeH="0" baseline="0" noProof="0">
              <a:ln>
                <a:noFill/>
              </a:ln>
              <a:solidFill>
                <a:srgbClr val="000000"/>
              </a:solidFill>
              <a:effectLst/>
              <a:uLnTx/>
              <a:uFillTx/>
              <a:latin typeface="Franklin Gothic Book" panose="020B0503020102020204"/>
              <a:ea typeface="+mn-ea"/>
              <a:cs typeface="+mn-cs"/>
            </a:endParaRPr>
          </a:p>
        </p:txBody>
      </p:sp>
      <p:sp>
        <p:nvSpPr>
          <p:cNvPr id="31" name="TextBox 30">
            <a:extLst>
              <a:ext uri="{FF2B5EF4-FFF2-40B4-BE49-F238E27FC236}">
                <a16:creationId xmlns:a16="http://schemas.microsoft.com/office/drawing/2014/main" id="{B1ABBC86-FA1C-0B35-F3E9-9509C257DD44}"/>
              </a:ext>
            </a:extLst>
          </p:cNvPr>
          <p:cNvSpPr txBox="1"/>
          <p:nvPr/>
        </p:nvSpPr>
        <p:spPr>
          <a:xfrm>
            <a:off x="2977015" y="4482854"/>
            <a:ext cx="32105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ore-KR" sz="1800" b="1" i="0" u="none" strike="noStrike" kern="1200" cap="none" spc="0" normalizeH="0" baseline="0" noProof="0">
                <a:ln>
                  <a:noFill/>
                </a:ln>
                <a:solidFill>
                  <a:srgbClr val="000000"/>
                </a:solidFill>
                <a:effectLst/>
                <a:uLnTx/>
                <a:uFillTx/>
                <a:latin typeface="Franklin Gothic Book" panose="020B0503020102020204"/>
                <a:ea typeface="+mn-ea"/>
                <a:cs typeface="+mn-cs"/>
              </a:rPr>
              <a:t>[The number of each task]</a:t>
            </a:r>
            <a:endParaRPr kumimoji="0" lang="ko-Kore-KR" altLang="en-US" sz="1800" b="1" i="0" u="none" strike="noStrike" kern="1200" cap="none" spc="0" normalizeH="0" baseline="0" noProof="0">
              <a:ln>
                <a:noFill/>
              </a:ln>
              <a:solidFill>
                <a:srgbClr val="000000"/>
              </a:solidFill>
              <a:effectLst/>
              <a:uLnTx/>
              <a:uFillTx/>
              <a:latin typeface="Franklin Gothic Book" panose="020B0503020102020204"/>
              <a:ea typeface="+mn-ea"/>
              <a:cs typeface="+mn-cs"/>
            </a:endParaRPr>
          </a:p>
        </p:txBody>
      </p:sp>
      <p:sp>
        <p:nvSpPr>
          <p:cNvPr id="4" name="직사각형 3">
            <a:extLst>
              <a:ext uri="{FF2B5EF4-FFF2-40B4-BE49-F238E27FC236}">
                <a16:creationId xmlns:a16="http://schemas.microsoft.com/office/drawing/2014/main" id="{6C2DA2E4-4CA7-119D-98CF-B50A214E8E41}"/>
              </a:ext>
            </a:extLst>
          </p:cNvPr>
          <p:cNvSpPr/>
          <p:nvPr/>
        </p:nvSpPr>
        <p:spPr>
          <a:xfrm>
            <a:off x="3967316" y="2469014"/>
            <a:ext cx="2314840" cy="14305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sp>
        <p:nvSpPr>
          <p:cNvPr id="8" name="오른쪽 대괄호 7">
            <a:extLst>
              <a:ext uri="{FF2B5EF4-FFF2-40B4-BE49-F238E27FC236}">
                <a16:creationId xmlns:a16="http://schemas.microsoft.com/office/drawing/2014/main" id="{81E0B384-5201-7F1B-286B-8807ADF0BF59}"/>
              </a:ext>
            </a:extLst>
          </p:cNvPr>
          <p:cNvSpPr/>
          <p:nvPr/>
        </p:nvSpPr>
        <p:spPr>
          <a:xfrm>
            <a:off x="6395467" y="2530034"/>
            <a:ext cx="305752" cy="1329988"/>
          </a:xfrm>
          <a:prstGeom prst="rightBracket">
            <a:avLst>
              <a:gd name="adj" fmla="val 4533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BDD4344-D9C5-2E2D-B10B-886B1816BEE9}"/>
              </a:ext>
            </a:extLst>
          </p:cNvPr>
          <p:cNvSpPr txBox="1"/>
          <p:nvPr/>
        </p:nvSpPr>
        <p:spPr>
          <a:xfrm>
            <a:off x="6732988" y="2998272"/>
            <a:ext cx="719812" cy="369332"/>
          </a:xfrm>
          <a:prstGeom prst="rect">
            <a:avLst/>
          </a:prstGeom>
          <a:noFill/>
        </p:spPr>
        <p:txBody>
          <a:bodyPr wrap="none" rtlCol="0">
            <a:spAutoFit/>
          </a:bodyPr>
          <a:lstStyle/>
          <a:p>
            <a:r>
              <a:rPr lang="en-US" altLang="ko-KR" b="1">
                <a:latin typeface="Franklin Gothic Demi Cond" panose="020B0706030402020204" pitchFamily="34" charset="0"/>
              </a:rPr>
              <a:t>1,894</a:t>
            </a:r>
            <a:endParaRPr lang="ko-KR" altLang="en-US" b="1">
              <a:latin typeface="Franklin Gothic Demi Cond" panose="020B0706030402020204" pitchFamily="34" charset="0"/>
            </a:endParaRPr>
          </a:p>
        </p:txBody>
      </p:sp>
    </p:spTree>
    <p:extLst>
      <p:ext uri="{BB962C8B-B14F-4D97-AF65-F5344CB8AC3E}">
        <p14:creationId xmlns:p14="http://schemas.microsoft.com/office/powerpoint/2010/main" val="24764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a:t>Experiment</a:t>
            </a:r>
            <a:r>
              <a:rPr lang="ko-KR" altLang="en-US"/>
              <a:t> </a:t>
            </a:r>
            <a:r>
              <a:rPr lang="en-US" altLang="ko-KR"/>
              <a:t>– Dataset</a:t>
            </a:r>
            <a:endParaRPr lang="ko-KR" altLang="en-US"/>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a:xfrm>
            <a:off x="1138730" y="1349043"/>
            <a:ext cx="2058673" cy="351692"/>
          </a:xfrm>
        </p:spPr>
        <p:txBody>
          <a:bodyPr/>
          <a:lstStyle/>
          <a:p>
            <a:r>
              <a:rPr lang="en-US" dirty="0">
                <a:latin typeface="Franklin Gothic Demi Cond"/>
              </a:rPr>
              <a:t>💡 </a:t>
            </a:r>
            <a:r>
              <a:rPr lang="en-US" altLang="ko-KR" dirty="0">
                <a:latin typeface="Franklin Gothic Demi Cond"/>
                <a:ea typeface="돋움"/>
              </a:rPr>
              <a:t>Dataset</a:t>
            </a:r>
            <a:r>
              <a:rPr lang="ko-KR" altLang="en-US" dirty="0">
                <a:latin typeface="Franklin Gothic Demi Cond"/>
                <a:ea typeface="돋움"/>
              </a:rPr>
              <a:t> </a:t>
            </a:r>
            <a:r>
              <a:rPr lang="en-US" altLang="ko-KR" dirty="0">
                <a:latin typeface="Franklin Gothic Demi Cond"/>
                <a:ea typeface="돋움"/>
              </a:rPr>
              <a:t>source</a:t>
            </a:r>
            <a:endParaRPr lang="ko-KR" altLang="en-US" dirty="0">
              <a:latin typeface="Franklin Gothic Demi Cond"/>
              <a:ea typeface="돋움"/>
            </a:endParaRPr>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5" name="직사각형 4">
            <a:extLst>
              <a:ext uri="{FF2B5EF4-FFF2-40B4-BE49-F238E27FC236}">
                <a16:creationId xmlns:a16="http://schemas.microsoft.com/office/drawing/2014/main" id="{6D8386FA-C5EF-0D86-5F67-9F6CAC656E39}"/>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R] 24">
            <a:extLst>
              <a:ext uri="{FF2B5EF4-FFF2-40B4-BE49-F238E27FC236}">
                <a16:creationId xmlns:a16="http://schemas.microsoft.com/office/drawing/2014/main" id="{1B339DD5-AF27-44C2-BFA3-510E99BE894D}"/>
              </a:ext>
            </a:extLst>
          </p:cNvPr>
          <p:cNvCxnSpPr>
            <a:cxnSpLocks/>
          </p:cNvCxnSpPr>
          <p:nvPr/>
        </p:nvCxnSpPr>
        <p:spPr>
          <a:xfrm>
            <a:off x="6044143" y="1874554"/>
            <a:ext cx="0" cy="3108892"/>
          </a:xfrm>
          <a:prstGeom prst="line">
            <a:avLst/>
          </a:prstGeom>
          <a:ln w="28575" cap="flat" cmpd="sng" algn="ctr">
            <a:solidFill>
              <a:srgbClr val="D3E2E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직선 연결선[R] 40">
            <a:extLst>
              <a:ext uri="{FF2B5EF4-FFF2-40B4-BE49-F238E27FC236}">
                <a16:creationId xmlns:a16="http://schemas.microsoft.com/office/drawing/2014/main" id="{0C724C45-0A62-48C7-0945-8C4CB2C814D8}"/>
              </a:ext>
            </a:extLst>
          </p:cNvPr>
          <p:cNvCxnSpPr>
            <a:cxnSpLocks/>
          </p:cNvCxnSpPr>
          <p:nvPr/>
        </p:nvCxnSpPr>
        <p:spPr>
          <a:xfrm>
            <a:off x="3094892" y="1874554"/>
            <a:ext cx="0" cy="3108892"/>
          </a:xfrm>
          <a:prstGeom prst="line">
            <a:avLst/>
          </a:prstGeom>
          <a:ln w="28575" cap="flat" cmpd="sng" algn="ctr">
            <a:solidFill>
              <a:srgbClr val="D3E2E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 name="그룹 15">
            <a:extLst>
              <a:ext uri="{FF2B5EF4-FFF2-40B4-BE49-F238E27FC236}">
                <a16:creationId xmlns:a16="http://schemas.microsoft.com/office/drawing/2014/main" id="{377A1647-C64D-CB71-901D-F1A7BD30015E}"/>
              </a:ext>
            </a:extLst>
          </p:cNvPr>
          <p:cNvGrpSpPr/>
          <p:nvPr/>
        </p:nvGrpSpPr>
        <p:grpSpPr>
          <a:xfrm>
            <a:off x="3351780" y="1908407"/>
            <a:ext cx="2440441" cy="3010050"/>
            <a:chOff x="3351780" y="1908407"/>
            <a:chExt cx="2440441" cy="3010050"/>
          </a:xfrm>
        </p:grpSpPr>
        <p:grpSp>
          <p:nvGrpSpPr>
            <p:cNvPr id="14" name="그룹 13">
              <a:extLst>
                <a:ext uri="{FF2B5EF4-FFF2-40B4-BE49-F238E27FC236}">
                  <a16:creationId xmlns:a16="http://schemas.microsoft.com/office/drawing/2014/main" id="{FE816BBE-9A5D-F4C6-C466-3741779564E3}"/>
                </a:ext>
              </a:extLst>
            </p:cNvPr>
            <p:cNvGrpSpPr/>
            <p:nvPr/>
          </p:nvGrpSpPr>
          <p:grpSpPr>
            <a:xfrm>
              <a:off x="3393314" y="2589809"/>
              <a:ext cx="2357372" cy="1311956"/>
              <a:chOff x="3200400" y="2571922"/>
              <a:chExt cx="2743200" cy="1446819"/>
            </a:xfrm>
          </p:grpSpPr>
          <p:pic>
            <p:nvPicPr>
              <p:cNvPr id="11" name="그림 10">
                <a:extLst>
                  <a:ext uri="{FF2B5EF4-FFF2-40B4-BE49-F238E27FC236}">
                    <a16:creationId xmlns:a16="http://schemas.microsoft.com/office/drawing/2014/main" id="{661F5DC4-1670-1942-6884-C5C2754A80D7}"/>
                  </a:ext>
                </a:extLst>
              </p:cNvPr>
              <p:cNvPicPr>
                <a:picLocks noChangeAspect="1"/>
              </p:cNvPicPr>
              <p:nvPr/>
            </p:nvPicPr>
            <p:blipFill>
              <a:blip r:embed="rId3"/>
              <a:stretch>
                <a:fillRect/>
              </a:stretch>
            </p:blipFill>
            <p:spPr>
              <a:xfrm>
                <a:off x="3559587" y="3539992"/>
                <a:ext cx="2040985" cy="478749"/>
              </a:xfrm>
              <a:prstGeom prst="rect">
                <a:avLst/>
              </a:prstGeom>
            </p:spPr>
          </p:pic>
          <p:pic>
            <p:nvPicPr>
              <p:cNvPr id="12" name="그림 12" descr="텍스트, 클립아트이(가) 표시된 사진&#10;&#10;자동 생성된 설명">
                <a:extLst>
                  <a:ext uri="{FF2B5EF4-FFF2-40B4-BE49-F238E27FC236}">
                    <a16:creationId xmlns:a16="http://schemas.microsoft.com/office/drawing/2014/main" id="{3DE0676C-D356-09F1-3417-E1C72C4BCB8F}"/>
                  </a:ext>
                </a:extLst>
              </p:cNvPr>
              <p:cNvPicPr>
                <a:picLocks noChangeAspect="1"/>
              </p:cNvPicPr>
              <p:nvPr/>
            </p:nvPicPr>
            <p:blipFill>
              <a:blip r:embed="rId4"/>
              <a:stretch>
                <a:fillRect/>
              </a:stretch>
            </p:blipFill>
            <p:spPr>
              <a:xfrm>
                <a:off x="3200400" y="2571922"/>
                <a:ext cx="2743200" cy="926757"/>
              </a:xfrm>
              <a:prstGeom prst="rect">
                <a:avLst/>
              </a:prstGeom>
            </p:spPr>
          </p:pic>
        </p:grpSp>
        <p:sp>
          <p:nvSpPr>
            <p:cNvPr id="18" name="직사각형 17">
              <a:extLst>
                <a:ext uri="{FF2B5EF4-FFF2-40B4-BE49-F238E27FC236}">
                  <a16:creationId xmlns:a16="http://schemas.microsoft.com/office/drawing/2014/main" id="{4CE9F07B-3212-E331-DC95-D8306C20ACCC}"/>
                </a:ext>
              </a:extLst>
            </p:cNvPr>
            <p:cNvSpPr/>
            <p:nvPr/>
          </p:nvSpPr>
          <p:spPr>
            <a:xfrm>
              <a:off x="3651195" y="1908407"/>
              <a:ext cx="1841611" cy="351693"/>
            </a:xfrm>
            <a:prstGeom prst="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ore-KR" sz="2000" b="0" i="0">
                  <a:effectLst/>
                  <a:latin typeface="Arial" panose="020B0604020202020204" pitchFamily="34" charset="0"/>
                </a:rPr>
                <a:t>Dog / </a:t>
              </a:r>
              <a:r>
                <a:rPr lang="en" altLang="ko-Kore-KR" sz="2000">
                  <a:latin typeface="Arial" panose="020B0604020202020204" pitchFamily="34" charset="0"/>
                </a:rPr>
                <a:t>C</a:t>
              </a:r>
              <a:r>
                <a:rPr lang="en" altLang="ko-Kore-KR" sz="2000" b="0" i="0">
                  <a:effectLst/>
                  <a:latin typeface="Arial" panose="020B0604020202020204" pitchFamily="34" charset="0"/>
                </a:rPr>
                <a:t>hicken</a:t>
              </a:r>
              <a:endParaRPr kumimoji="1" lang="ko-Kore-KR" altLang="en-US" sz="2000" b="1">
                <a:ea typeface="돋움"/>
              </a:endParaRPr>
            </a:p>
          </p:txBody>
        </p:sp>
        <p:sp>
          <p:nvSpPr>
            <p:cNvPr id="43" name="직사각형 42">
              <a:extLst>
                <a:ext uri="{FF2B5EF4-FFF2-40B4-BE49-F238E27FC236}">
                  <a16:creationId xmlns:a16="http://schemas.microsoft.com/office/drawing/2014/main" id="{FC1B22F6-A5C0-A057-C956-0B214985ED79}"/>
                </a:ext>
              </a:extLst>
            </p:cNvPr>
            <p:cNvSpPr/>
            <p:nvPr/>
          </p:nvSpPr>
          <p:spPr>
            <a:xfrm>
              <a:off x="3351780" y="4349948"/>
              <a:ext cx="2440441" cy="568509"/>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 altLang="ko-Kore-KR" b="0" i="0">
                  <a:effectLst/>
                  <a:latin typeface="Arial" panose="020B0604020202020204" pitchFamily="34" charset="0"/>
                </a:rPr>
                <a:t>Google research Audio dataset</a:t>
              </a:r>
            </a:p>
          </p:txBody>
        </p:sp>
      </p:grpSp>
      <p:grpSp>
        <p:nvGrpSpPr>
          <p:cNvPr id="10" name="그룹 9">
            <a:extLst>
              <a:ext uri="{FF2B5EF4-FFF2-40B4-BE49-F238E27FC236}">
                <a16:creationId xmlns:a16="http://schemas.microsoft.com/office/drawing/2014/main" id="{BBB8050B-5FBA-0A8D-AEFF-81BEFA233E91}"/>
              </a:ext>
            </a:extLst>
          </p:cNvPr>
          <p:cNvGrpSpPr/>
          <p:nvPr/>
        </p:nvGrpSpPr>
        <p:grpSpPr>
          <a:xfrm>
            <a:off x="6165396" y="1908407"/>
            <a:ext cx="2724150" cy="3010050"/>
            <a:chOff x="6115944" y="1908407"/>
            <a:chExt cx="2724150" cy="3010050"/>
          </a:xfrm>
        </p:grpSpPr>
        <p:pic>
          <p:nvPicPr>
            <p:cNvPr id="13" name="그림 13">
              <a:extLst>
                <a:ext uri="{FF2B5EF4-FFF2-40B4-BE49-F238E27FC236}">
                  <a16:creationId xmlns:a16="http://schemas.microsoft.com/office/drawing/2014/main" id="{192C0B1A-97FC-2114-67D6-464D961AEEA0}"/>
                </a:ext>
              </a:extLst>
            </p:cNvPr>
            <p:cNvPicPr>
              <a:picLocks noChangeAspect="1"/>
            </p:cNvPicPr>
            <p:nvPr/>
          </p:nvPicPr>
          <p:blipFill>
            <a:blip r:embed="rId5"/>
            <a:stretch>
              <a:fillRect/>
            </a:stretch>
          </p:blipFill>
          <p:spPr>
            <a:xfrm>
              <a:off x="6115944" y="2666849"/>
              <a:ext cx="2724150" cy="1276350"/>
            </a:xfrm>
            <a:prstGeom prst="rect">
              <a:avLst/>
            </a:prstGeom>
          </p:spPr>
        </p:pic>
        <p:sp>
          <p:nvSpPr>
            <p:cNvPr id="19" name="직사각형 18">
              <a:extLst>
                <a:ext uri="{FF2B5EF4-FFF2-40B4-BE49-F238E27FC236}">
                  <a16:creationId xmlns:a16="http://schemas.microsoft.com/office/drawing/2014/main" id="{F0F944D3-EE30-0DF3-89AF-A32C0B823BD8}"/>
                </a:ext>
              </a:extLst>
            </p:cNvPr>
            <p:cNvSpPr/>
            <p:nvPr/>
          </p:nvSpPr>
          <p:spPr>
            <a:xfrm>
              <a:off x="6557214" y="1908407"/>
              <a:ext cx="1841611" cy="351693"/>
            </a:xfrm>
            <a:prstGeom prst="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2000">
                  <a:latin typeface="Arial" panose="020B0604020202020204" pitchFamily="34" charset="0"/>
                  <a:ea typeface="돋움"/>
                </a:rPr>
                <a:t>Bird</a:t>
              </a:r>
              <a:endParaRPr kumimoji="1" lang="ko-Kore-KR" altLang="en-US" sz="2000" b="1">
                <a:ea typeface="돋움"/>
              </a:endParaRPr>
            </a:p>
          </p:txBody>
        </p:sp>
        <p:sp>
          <p:nvSpPr>
            <p:cNvPr id="44" name="직사각형 43">
              <a:extLst>
                <a:ext uri="{FF2B5EF4-FFF2-40B4-BE49-F238E27FC236}">
                  <a16:creationId xmlns:a16="http://schemas.microsoft.com/office/drawing/2014/main" id="{B94F42BA-697B-F289-93C2-D13C44D82426}"/>
                </a:ext>
              </a:extLst>
            </p:cNvPr>
            <p:cNvSpPr/>
            <p:nvPr/>
          </p:nvSpPr>
          <p:spPr>
            <a:xfrm>
              <a:off x="6257799" y="4349948"/>
              <a:ext cx="2440441" cy="568509"/>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ore-KR" b="0" i="0">
                  <a:effectLst/>
                  <a:latin typeface="Arial" panose="020B0604020202020204" pitchFamily="34" charset="0"/>
                </a:rPr>
                <a:t>birdCLEF 2021 </a:t>
              </a:r>
              <a:endParaRPr lang="ko-Kore-KR" altLang="en-US"/>
            </a:p>
          </p:txBody>
        </p:sp>
      </p:grpSp>
      <p:grpSp>
        <p:nvGrpSpPr>
          <p:cNvPr id="20" name="그룹 19">
            <a:extLst>
              <a:ext uri="{FF2B5EF4-FFF2-40B4-BE49-F238E27FC236}">
                <a16:creationId xmlns:a16="http://schemas.microsoft.com/office/drawing/2014/main" id="{B23B94A8-C950-272D-CE17-2EF809A2D1E6}"/>
              </a:ext>
            </a:extLst>
          </p:cNvPr>
          <p:cNvGrpSpPr/>
          <p:nvPr/>
        </p:nvGrpSpPr>
        <p:grpSpPr>
          <a:xfrm>
            <a:off x="396308" y="1908407"/>
            <a:ext cx="2440441" cy="3010050"/>
            <a:chOff x="205003" y="1908407"/>
            <a:chExt cx="2440441" cy="3010050"/>
          </a:xfrm>
        </p:grpSpPr>
        <p:pic>
          <p:nvPicPr>
            <p:cNvPr id="9" name="그림 11" descr="텍스트이(가) 표시된 사진&#10;&#10;자동 생성된 설명">
              <a:extLst>
                <a:ext uri="{FF2B5EF4-FFF2-40B4-BE49-F238E27FC236}">
                  <a16:creationId xmlns:a16="http://schemas.microsoft.com/office/drawing/2014/main" id="{392D1E4F-E2AD-64B8-BEF4-3ED3450E0121}"/>
                </a:ext>
              </a:extLst>
            </p:cNvPr>
            <p:cNvPicPr>
              <a:picLocks noChangeAspect="1"/>
            </p:cNvPicPr>
            <p:nvPr/>
          </p:nvPicPr>
          <p:blipFill>
            <a:blip r:embed="rId6"/>
            <a:stretch>
              <a:fillRect/>
            </a:stretch>
          </p:blipFill>
          <p:spPr>
            <a:xfrm>
              <a:off x="1056117" y="2462430"/>
              <a:ext cx="738213" cy="976149"/>
            </a:xfrm>
            <a:prstGeom prst="rect">
              <a:avLst/>
            </a:prstGeom>
          </p:spPr>
        </p:pic>
        <p:sp>
          <p:nvSpPr>
            <p:cNvPr id="17" name="직사각형 16">
              <a:extLst>
                <a:ext uri="{FF2B5EF4-FFF2-40B4-BE49-F238E27FC236}">
                  <a16:creationId xmlns:a16="http://schemas.microsoft.com/office/drawing/2014/main" id="{C8D630ED-09EF-3E8E-9AEA-7669778CA397}"/>
                </a:ext>
              </a:extLst>
            </p:cNvPr>
            <p:cNvSpPr/>
            <p:nvPr/>
          </p:nvSpPr>
          <p:spPr>
            <a:xfrm>
              <a:off x="504418" y="1908407"/>
              <a:ext cx="1841611" cy="351693"/>
            </a:xfrm>
            <a:prstGeom prst="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ore-KR" sz="2000" b="0" i="0">
                  <a:effectLst/>
                  <a:latin typeface="Arial" panose="020B0604020202020204" pitchFamily="34" charset="0"/>
                </a:rPr>
                <a:t>Coyote </a:t>
              </a:r>
              <a:r>
                <a:rPr lang="en-US" altLang="ko-KR" sz="2000">
                  <a:latin typeface="Arial" panose="020B0604020202020204" pitchFamily="34" charset="0"/>
                </a:rPr>
                <a:t>/</a:t>
              </a:r>
              <a:r>
                <a:rPr lang="en" altLang="ko-Kore-KR" sz="2000" b="0" i="0">
                  <a:effectLst/>
                  <a:latin typeface="Arial" panose="020B0604020202020204" pitchFamily="34" charset="0"/>
                </a:rPr>
                <a:t> Fox</a:t>
              </a:r>
              <a:endParaRPr kumimoji="1" lang="ko-Kore-KR" altLang="en-US" sz="2000" b="1">
                <a:ea typeface="돋움"/>
              </a:endParaRPr>
            </a:p>
          </p:txBody>
        </p:sp>
        <p:sp>
          <p:nvSpPr>
            <p:cNvPr id="42" name="직사각형 41">
              <a:extLst>
                <a:ext uri="{FF2B5EF4-FFF2-40B4-BE49-F238E27FC236}">
                  <a16:creationId xmlns:a16="http://schemas.microsoft.com/office/drawing/2014/main" id="{A2E68841-D0DA-2755-8A69-03018EC23B3A}"/>
                </a:ext>
              </a:extLst>
            </p:cNvPr>
            <p:cNvSpPr/>
            <p:nvPr/>
          </p:nvSpPr>
          <p:spPr>
            <a:xfrm>
              <a:off x="205003" y="4349948"/>
              <a:ext cx="2440441" cy="568509"/>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 altLang="ko-Kore-KR" sz="1600" b="0" i="0">
                  <a:effectLst/>
                  <a:latin typeface="Arial" panose="020B0604020202020204" pitchFamily="34" charset="0"/>
                </a:rPr>
                <a:t>National Park Service </a:t>
              </a:r>
            </a:p>
            <a:p>
              <a:pPr marL="0" indent="0" algn="ctr">
                <a:buNone/>
              </a:pPr>
              <a:r>
                <a:rPr lang="en" altLang="ko-Kore-KR" sz="1600">
                  <a:latin typeface="Arial" panose="020B0604020202020204" pitchFamily="34" charset="0"/>
                </a:rPr>
                <a:t>/ Macaulay Library</a:t>
              </a:r>
              <a:endParaRPr lang="en" altLang="ko-Kore-KR" sz="1600" b="0" i="0">
                <a:effectLst/>
                <a:latin typeface="Arial" panose="020B0604020202020204" pitchFamily="34" charset="0"/>
              </a:endParaRPr>
            </a:p>
          </p:txBody>
        </p:sp>
        <p:pic>
          <p:nvPicPr>
            <p:cNvPr id="45" name="그림 44">
              <a:extLst>
                <a:ext uri="{FF2B5EF4-FFF2-40B4-BE49-F238E27FC236}">
                  <a16:creationId xmlns:a16="http://schemas.microsoft.com/office/drawing/2014/main" id="{AD491585-D8BC-FC6F-903F-B205C5E46751}"/>
                </a:ext>
              </a:extLst>
            </p:cNvPr>
            <p:cNvPicPr>
              <a:picLocks noChangeAspect="1"/>
            </p:cNvPicPr>
            <p:nvPr/>
          </p:nvPicPr>
          <p:blipFill>
            <a:blip r:embed="rId7"/>
            <a:stretch>
              <a:fillRect/>
            </a:stretch>
          </p:blipFill>
          <p:spPr>
            <a:xfrm>
              <a:off x="395887" y="3510503"/>
              <a:ext cx="2058672" cy="580870"/>
            </a:xfrm>
            <a:prstGeom prst="rect">
              <a:avLst/>
            </a:prstGeom>
          </p:spPr>
        </p:pic>
      </p:grpSp>
      <p:sp>
        <p:nvSpPr>
          <p:cNvPr id="7" name="직사각형 6">
            <a:extLst>
              <a:ext uri="{FF2B5EF4-FFF2-40B4-BE49-F238E27FC236}">
                <a16:creationId xmlns:a16="http://schemas.microsoft.com/office/drawing/2014/main" id="{D3FAB255-1828-7782-3806-19764C132CC9}"/>
              </a:ext>
            </a:extLst>
          </p:cNvPr>
          <p:cNvSpPr/>
          <p:nvPr/>
        </p:nvSpPr>
        <p:spPr>
          <a:xfrm>
            <a:off x="1083662" y="5267659"/>
            <a:ext cx="2655698" cy="568509"/>
          </a:xfrm>
          <a:prstGeom prst="rect">
            <a:avLst/>
          </a:prstGeom>
          <a:noFill/>
          <a:ln w="19050">
            <a:solidFill>
              <a:srgbClr val="E3D5B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a:latin typeface="Arial" panose="020B0604020202020204" pitchFamily="34" charset="0"/>
              </a:rPr>
              <a:t>For model training, the dataset should be clear.</a:t>
            </a:r>
            <a:endParaRPr lang="en" altLang="ko-Kore-KR" b="0" i="0">
              <a:effectLst/>
              <a:latin typeface="Arial" panose="020B0604020202020204" pitchFamily="34" charset="0"/>
            </a:endParaRPr>
          </a:p>
        </p:txBody>
      </p:sp>
      <p:sp>
        <p:nvSpPr>
          <p:cNvPr id="8" name="화살표: 오른쪽 12">
            <a:extLst>
              <a:ext uri="{FF2B5EF4-FFF2-40B4-BE49-F238E27FC236}">
                <a16:creationId xmlns:a16="http://schemas.microsoft.com/office/drawing/2014/main" id="{53BE90BD-A829-EADC-FEC1-D0C4A17A55F3}"/>
              </a:ext>
            </a:extLst>
          </p:cNvPr>
          <p:cNvSpPr/>
          <p:nvPr/>
        </p:nvSpPr>
        <p:spPr>
          <a:xfrm>
            <a:off x="4010891" y="5362126"/>
            <a:ext cx="914021" cy="3693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3AA6B94-11F6-7C3D-8EE1-5BAD0C0CE34B}"/>
              </a:ext>
            </a:extLst>
          </p:cNvPr>
          <p:cNvSpPr/>
          <p:nvPr/>
        </p:nvSpPr>
        <p:spPr>
          <a:xfrm>
            <a:off x="5106163" y="5267658"/>
            <a:ext cx="3184142" cy="568509"/>
          </a:xfrm>
          <a:prstGeom prst="rect">
            <a:avLst/>
          </a:prstGeom>
          <a:noFill/>
          <a:ln w="19050">
            <a:solidFill>
              <a:srgbClr val="E3D5B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a:latin typeface="Arial" panose="020B0604020202020204" pitchFamily="34" charset="0"/>
              </a:rPr>
              <a:t>Manually preprocessed and split each file for 3 seconds. </a:t>
            </a:r>
            <a:endParaRPr lang="en" altLang="ko-Kore-KR" b="0" i="0">
              <a:effectLst/>
              <a:latin typeface="Arial" panose="020B0604020202020204" pitchFamily="34" charset="0"/>
            </a:endParaRPr>
          </a:p>
        </p:txBody>
      </p:sp>
    </p:spTree>
    <p:extLst>
      <p:ext uri="{BB962C8B-B14F-4D97-AF65-F5344CB8AC3E}">
        <p14:creationId xmlns:p14="http://schemas.microsoft.com/office/powerpoint/2010/main" val="567084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AEF91501-6C60-B33C-FE4F-1FC76F8B8D85}"/>
              </a:ext>
            </a:extLst>
          </p:cNvPr>
          <p:cNvSpPr/>
          <p:nvPr/>
        </p:nvSpPr>
        <p:spPr>
          <a:xfrm>
            <a:off x="108022" y="5901311"/>
            <a:ext cx="3195021" cy="6935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ea typeface="돋움"/>
            </a:endParaRPr>
          </a:p>
        </p:txBody>
      </p:sp>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latin typeface="Franklin Gothic Medium"/>
              </a:rPr>
              <a:t>Experiment</a:t>
            </a:r>
            <a:r>
              <a:rPr lang="en-US" altLang="ko-KR">
                <a:latin typeface="Franklin Gothic Medium"/>
                <a:ea typeface="돋움"/>
              </a:rPr>
              <a:t> </a:t>
            </a:r>
            <a:r>
              <a:rPr lang="en-US">
                <a:latin typeface="Franklin Gothic Medium"/>
                <a:ea typeface="돋움"/>
              </a:rPr>
              <a:t>– </a:t>
            </a:r>
            <a:r>
              <a:rPr lang="en-US" altLang="ko-KR">
                <a:latin typeface="Franklin Gothic Medium"/>
                <a:ea typeface="돋움"/>
              </a:rPr>
              <a:t>Experimental Setup</a:t>
            </a:r>
            <a:r>
              <a:rPr lang="ko-KR" altLang="en-US">
                <a:latin typeface="Franklin Gothic Medium"/>
                <a:ea typeface="돋움"/>
              </a:rPr>
              <a:t> </a:t>
            </a:r>
            <a:endParaRPr lang="ko-KR" altLang="en-US">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a:extLst>
              <a:ext uri="{FF2B5EF4-FFF2-40B4-BE49-F238E27FC236}">
                <a16:creationId xmlns:a16="http://schemas.microsoft.com/office/drawing/2014/main" id="{42CE4EC1-B4E7-5374-7345-DD30EF9051FC}"/>
              </a:ext>
            </a:extLst>
          </p:cNvPr>
          <p:cNvGrpSpPr/>
          <p:nvPr/>
        </p:nvGrpSpPr>
        <p:grpSpPr>
          <a:xfrm>
            <a:off x="893991" y="1821382"/>
            <a:ext cx="2721414" cy="973582"/>
            <a:chOff x="893991" y="1821382"/>
            <a:chExt cx="2721414" cy="973582"/>
          </a:xfrm>
        </p:grpSpPr>
        <p:sp>
          <p:nvSpPr>
            <p:cNvPr id="4" name="사각형: 둥근 모서리 3">
              <a:extLst>
                <a:ext uri="{FF2B5EF4-FFF2-40B4-BE49-F238E27FC236}">
                  <a16:creationId xmlns:a16="http://schemas.microsoft.com/office/drawing/2014/main" id="{F5E8897E-3D6D-5406-FC75-FE87C49E6A37}"/>
                </a:ext>
              </a:extLst>
            </p:cNvPr>
            <p:cNvSpPr/>
            <p:nvPr/>
          </p:nvSpPr>
          <p:spPr>
            <a:xfrm>
              <a:off x="893991" y="1821382"/>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MLP</a:t>
              </a:r>
              <a:endParaRPr kumimoji="1" lang="ko-KR" altLang="en-US" sz="2000" b="1">
                <a:ea typeface="돋움"/>
              </a:endParaRPr>
            </a:p>
          </p:txBody>
        </p:sp>
        <p:sp>
          <p:nvSpPr>
            <p:cNvPr id="7" name="사각형: 둥근 모서리 6">
              <a:extLst>
                <a:ext uri="{FF2B5EF4-FFF2-40B4-BE49-F238E27FC236}">
                  <a16:creationId xmlns:a16="http://schemas.microsoft.com/office/drawing/2014/main" id="{A68A5F27-3EF2-6674-2BFF-AFE08E871809}"/>
                </a:ext>
              </a:extLst>
            </p:cNvPr>
            <p:cNvSpPr/>
            <p:nvPr/>
          </p:nvSpPr>
          <p:spPr>
            <a:xfrm>
              <a:off x="2348059" y="1821382"/>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KNN</a:t>
              </a:r>
              <a:endParaRPr kumimoji="1" lang="ko-KR" altLang="en-US" sz="2000" b="1">
                <a:ea typeface="돋움"/>
              </a:endParaRPr>
            </a:p>
          </p:txBody>
        </p:sp>
      </p:grpSp>
      <p:grpSp>
        <p:nvGrpSpPr>
          <p:cNvPr id="47" name="그룹 46">
            <a:extLst>
              <a:ext uri="{FF2B5EF4-FFF2-40B4-BE49-F238E27FC236}">
                <a16:creationId xmlns:a16="http://schemas.microsoft.com/office/drawing/2014/main" id="{C270B6D8-B972-F711-F38F-5159DE61548E}"/>
              </a:ext>
            </a:extLst>
          </p:cNvPr>
          <p:cNvGrpSpPr/>
          <p:nvPr/>
        </p:nvGrpSpPr>
        <p:grpSpPr>
          <a:xfrm>
            <a:off x="890927" y="2985765"/>
            <a:ext cx="2724478" cy="973582"/>
            <a:chOff x="890927" y="2995215"/>
            <a:chExt cx="2724478" cy="973582"/>
          </a:xfrm>
        </p:grpSpPr>
        <p:sp>
          <p:nvSpPr>
            <p:cNvPr id="8" name="사각형: 둥근 모서리 7">
              <a:extLst>
                <a:ext uri="{FF2B5EF4-FFF2-40B4-BE49-F238E27FC236}">
                  <a16:creationId xmlns:a16="http://schemas.microsoft.com/office/drawing/2014/main" id="{8F4D7170-E888-98A9-D9DF-44C1FEB97D78}"/>
                </a:ext>
              </a:extLst>
            </p:cNvPr>
            <p:cNvSpPr/>
            <p:nvPr/>
          </p:nvSpPr>
          <p:spPr>
            <a:xfrm>
              <a:off x="890927" y="2995215"/>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GNB</a:t>
              </a:r>
              <a:endParaRPr kumimoji="1" lang="ko-KR" altLang="en-US" sz="2000" b="1">
                <a:ea typeface="돋움"/>
              </a:endParaRPr>
            </a:p>
          </p:txBody>
        </p:sp>
        <p:sp>
          <p:nvSpPr>
            <p:cNvPr id="9" name="사각형: 둥근 모서리 8">
              <a:extLst>
                <a:ext uri="{FF2B5EF4-FFF2-40B4-BE49-F238E27FC236}">
                  <a16:creationId xmlns:a16="http://schemas.microsoft.com/office/drawing/2014/main" id="{4C4DDB4C-E520-79CA-70D9-7FD8E6A335EF}"/>
                </a:ext>
              </a:extLst>
            </p:cNvPr>
            <p:cNvSpPr/>
            <p:nvPr/>
          </p:nvSpPr>
          <p:spPr>
            <a:xfrm>
              <a:off x="2348059" y="2995215"/>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SVM</a:t>
              </a:r>
              <a:endParaRPr kumimoji="1" lang="ko-KR" altLang="en-US" sz="2000" b="1">
                <a:ea typeface="돋움"/>
              </a:endParaRPr>
            </a:p>
          </p:txBody>
        </p:sp>
      </p:grpSp>
      <p:grpSp>
        <p:nvGrpSpPr>
          <p:cNvPr id="48" name="그룹 47">
            <a:extLst>
              <a:ext uri="{FF2B5EF4-FFF2-40B4-BE49-F238E27FC236}">
                <a16:creationId xmlns:a16="http://schemas.microsoft.com/office/drawing/2014/main" id="{EAA6ED4A-7A2B-5E10-005E-47524A0C943A}"/>
              </a:ext>
            </a:extLst>
          </p:cNvPr>
          <p:cNvGrpSpPr/>
          <p:nvPr/>
        </p:nvGrpSpPr>
        <p:grpSpPr>
          <a:xfrm>
            <a:off x="157902" y="4150148"/>
            <a:ext cx="4188947" cy="974256"/>
            <a:chOff x="157902" y="4150148"/>
            <a:chExt cx="4188947" cy="974256"/>
          </a:xfrm>
        </p:grpSpPr>
        <p:sp>
          <p:nvSpPr>
            <p:cNvPr id="10" name="사각형: 둥근 모서리 9">
              <a:extLst>
                <a:ext uri="{FF2B5EF4-FFF2-40B4-BE49-F238E27FC236}">
                  <a16:creationId xmlns:a16="http://schemas.microsoft.com/office/drawing/2014/main" id="{D645E31A-ADE5-92AF-9020-E0C9274B814B}"/>
                </a:ext>
              </a:extLst>
            </p:cNvPr>
            <p:cNvSpPr/>
            <p:nvPr/>
          </p:nvSpPr>
          <p:spPr>
            <a:xfrm>
              <a:off x="157902" y="4150148"/>
              <a:ext cx="1267346" cy="973582"/>
            </a:xfrm>
            <a:prstGeom prst="roundRect">
              <a:avLst/>
            </a:prstGeom>
            <a:solidFill>
              <a:srgbClr val="ECE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CNN </a:t>
              </a:r>
            </a:p>
            <a:p>
              <a:pPr algn="ctr"/>
              <a:r>
                <a:rPr kumimoji="1" lang="en-US" altLang="ko-KR" sz="2000" b="1">
                  <a:ea typeface="돋움"/>
                </a:rPr>
                <a:t>4-layer</a:t>
              </a:r>
              <a:endParaRPr kumimoji="1" lang="ko-KR" altLang="en-US" sz="2000" b="1">
                <a:ea typeface="돋움"/>
              </a:endParaRPr>
            </a:p>
          </p:txBody>
        </p:sp>
        <p:sp>
          <p:nvSpPr>
            <p:cNvPr id="11" name="사각형: 둥근 모서리 10">
              <a:extLst>
                <a:ext uri="{FF2B5EF4-FFF2-40B4-BE49-F238E27FC236}">
                  <a16:creationId xmlns:a16="http://schemas.microsoft.com/office/drawing/2014/main" id="{9FD532C2-8BF5-CFE7-476A-563150A652BB}"/>
                </a:ext>
              </a:extLst>
            </p:cNvPr>
            <p:cNvSpPr/>
            <p:nvPr/>
          </p:nvSpPr>
          <p:spPr>
            <a:xfrm>
              <a:off x="1619493" y="4150822"/>
              <a:ext cx="1267346" cy="973582"/>
            </a:xfrm>
            <a:prstGeom prst="roundRect">
              <a:avLst/>
            </a:prstGeom>
            <a:solidFill>
              <a:srgbClr val="ECE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CNN </a:t>
              </a:r>
            </a:p>
            <a:p>
              <a:pPr algn="ctr"/>
              <a:r>
                <a:rPr kumimoji="1" lang="en-US" altLang="ko-KR" sz="2000" b="1">
                  <a:ea typeface="돋움"/>
                </a:rPr>
                <a:t>3-layer</a:t>
              </a:r>
              <a:endParaRPr kumimoji="1" lang="ko-KR" altLang="en-US" sz="2000" b="1">
                <a:ea typeface="돋움"/>
              </a:endParaRPr>
            </a:p>
          </p:txBody>
        </p:sp>
        <p:sp>
          <p:nvSpPr>
            <p:cNvPr id="12" name="사각형: 둥근 모서리 11">
              <a:extLst>
                <a:ext uri="{FF2B5EF4-FFF2-40B4-BE49-F238E27FC236}">
                  <a16:creationId xmlns:a16="http://schemas.microsoft.com/office/drawing/2014/main" id="{5C370B05-981F-C769-E248-C1FB31FB97B7}"/>
                </a:ext>
              </a:extLst>
            </p:cNvPr>
            <p:cNvSpPr/>
            <p:nvPr/>
          </p:nvSpPr>
          <p:spPr>
            <a:xfrm>
              <a:off x="3079503" y="4150148"/>
              <a:ext cx="1267346" cy="973582"/>
            </a:xfrm>
            <a:prstGeom prst="roundRect">
              <a:avLst/>
            </a:prstGeom>
            <a:solidFill>
              <a:srgbClr val="ECE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CNN </a:t>
              </a:r>
            </a:p>
            <a:p>
              <a:pPr algn="ctr"/>
              <a:r>
                <a:rPr kumimoji="1" lang="en-US" altLang="ko-KR" sz="2000" b="1">
                  <a:ea typeface="돋움"/>
                </a:rPr>
                <a:t>2-layer</a:t>
              </a:r>
              <a:endParaRPr kumimoji="1" lang="ko-KR" altLang="en-US" sz="2000" b="1">
                <a:ea typeface="돋움"/>
              </a:endParaRPr>
            </a:p>
          </p:txBody>
        </p:sp>
      </p:grpSp>
      <p:sp>
        <p:nvSpPr>
          <p:cNvPr id="13" name="사각형: 둥근 모서리 12">
            <a:extLst>
              <a:ext uri="{FF2B5EF4-FFF2-40B4-BE49-F238E27FC236}">
                <a16:creationId xmlns:a16="http://schemas.microsoft.com/office/drawing/2014/main" id="{7CD93D74-4DAE-800D-03CA-287EE8C15D89}"/>
              </a:ext>
            </a:extLst>
          </p:cNvPr>
          <p:cNvSpPr/>
          <p:nvPr/>
        </p:nvSpPr>
        <p:spPr>
          <a:xfrm>
            <a:off x="4936912" y="1626210"/>
            <a:ext cx="1699709" cy="437227"/>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a:ea typeface="돋움"/>
              </a:rPr>
              <a:t>MFCC</a:t>
            </a:r>
            <a:endParaRPr kumimoji="1" lang="ko-KR" altLang="en-US" sz="1600" b="1">
              <a:ea typeface="돋움"/>
            </a:endParaRPr>
          </a:p>
        </p:txBody>
      </p:sp>
      <p:sp>
        <p:nvSpPr>
          <p:cNvPr id="14" name="사각형: 둥근 모서리 13">
            <a:extLst>
              <a:ext uri="{FF2B5EF4-FFF2-40B4-BE49-F238E27FC236}">
                <a16:creationId xmlns:a16="http://schemas.microsoft.com/office/drawing/2014/main" id="{4260A093-491B-3E12-EAEA-C96907E8F807}"/>
              </a:ext>
            </a:extLst>
          </p:cNvPr>
          <p:cNvSpPr/>
          <p:nvPr/>
        </p:nvSpPr>
        <p:spPr>
          <a:xfrm>
            <a:off x="7146548" y="1626209"/>
            <a:ext cx="1699709" cy="437228"/>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a:ea typeface="돋움"/>
              </a:rPr>
              <a:t>Mel Spectrogram</a:t>
            </a:r>
            <a:endParaRPr kumimoji="1" lang="ko-KR" altLang="en-US" sz="1600" b="1">
              <a:ea typeface="돋움"/>
            </a:endParaRPr>
          </a:p>
        </p:txBody>
      </p:sp>
      <p:sp>
        <p:nvSpPr>
          <p:cNvPr id="15" name="사각형: 둥근 모서리 14">
            <a:extLst>
              <a:ext uri="{FF2B5EF4-FFF2-40B4-BE49-F238E27FC236}">
                <a16:creationId xmlns:a16="http://schemas.microsoft.com/office/drawing/2014/main" id="{BFB96AD9-3EC3-6C63-D176-2602E2E71E3B}"/>
              </a:ext>
            </a:extLst>
          </p:cNvPr>
          <p:cNvSpPr/>
          <p:nvPr/>
        </p:nvSpPr>
        <p:spPr>
          <a:xfrm>
            <a:off x="4936912" y="3209042"/>
            <a:ext cx="1699709" cy="441050"/>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500" b="1">
                <a:ea typeface="돋움"/>
              </a:rPr>
              <a:t>Log-Mel Spectrogram</a:t>
            </a:r>
            <a:endParaRPr kumimoji="1" lang="ko-KR" altLang="en-US" sz="1500" b="1">
              <a:ea typeface="돋움"/>
            </a:endParaRPr>
          </a:p>
        </p:txBody>
      </p:sp>
      <p:sp>
        <p:nvSpPr>
          <p:cNvPr id="16" name="사각형: 둥근 모서리 15">
            <a:extLst>
              <a:ext uri="{FF2B5EF4-FFF2-40B4-BE49-F238E27FC236}">
                <a16:creationId xmlns:a16="http://schemas.microsoft.com/office/drawing/2014/main" id="{7F34AF0F-B041-7E15-5F0D-BDAC277E5CE6}"/>
              </a:ext>
            </a:extLst>
          </p:cNvPr>
          <p:cNvSpPr/>
          <p:nvPr/>
        </p:nvSpPr>
        <p:spPr>
          <a:xfrm>
            <a:off x="7151521" y="3209042"/>
            <a:ext cx="1699709" cy="441050"/>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a:ea typeface="돋움"/>
              </a:rPr>
              <a:t>GTCC</a:t>
            </a:r>
            <a:endParaRPr kumimoji="1" lang="ko-KR" altLang="en-US" sz="1600" b="1">
              <a:ea typeface="돋움"/>
            </a:endParaRPr>
          </a:p>
        </p:txBody>
      </p:sp>
      <p:sp>
        <p:nvSpPr>
          <p:cNvPr id="20" name="TextBox 19">
            <a:extLst>
              <a:ext uri="{FF2B5EF4-FFF2-40B4-BE49-F238E27FC236}">
                <a16:creationId xmlns:a16="http://schemas.microsoft.com/office/drawing/2014/main" id="{5BAECD62-80B8-C2E4-4FF2-573C77AC5B3E}"/>
              </a:ext>
            </a:extLst>
          </p:cNvPr>
          <p:cNvSpPr txBox="1"/>
          <p:nvPr/>
        </p:nvSpPr>
        <p:spPr>
          <a:xfrm>
            <a:off x="5780152" y="5095676"/>
            <a:ext cx="2311690" cy="369332"/>
          </a:xfrm>
          <a:prstGeom prst="rect">
            <a:avLst/>
          </a:prstGeom>
          <a:noFill/>
        </p:spPr>
        <p:txBody>
          <a:bodyPr wrap="square" lIns="91440" tIns="45720" rIns="91440" bIns="45720" rtlCol="0" anchor="t">
            <a:spAutoFit/>
          </a:bodyPr>
          <a:lstStyle/>
          <a:p>
            <a:pPr algn="ctr"/>
            <a:r>
              <a:rPr lang="en-US" altLang="ko-KR">
                <a:ea typeface="돋움"/>
              </a:rPr>
              <a:t>8,000 Hz, 16,000 Hz</a:t>
            </a:r>
            <a:endParaRPr lang="ko-KR" altLang="en-US">
              <a:ea typeface="돋움"/>
            </a:endParaRPr>
          </a:p>
        </p:txBody>
      </p:sp>
      <p:sp>
        <p:nvSpPr>
          <p:cNvPr id="22" name="TextBox 21">
            <a:extLst>
              <a:ext uri="{FF2B5EF4-FFF2-40B4-BE49-F238E27FC236}">
                <a16:creationId xmlns:a16="http://schemas.microsoft.com/office/drawing/2014/main" id="{B0E68020-2C9F-2FF7-B1F1-E99B6F60BF03}"/>
              </a:ext>
            </a:extLst>
          </p:cNvPr>
          <p:cNvSpPr txBox="1"/>
          <p:nvPr/>
        </p:nvSpPr>
        <p:spPr>
          <a:xfrm>
            <a:off x="468617" y="1129361"/>
            <a:ext cx="3569098" cy="400110"/>
          </a:xfrm>
          <a:prstGeom prst="rect">
            <a:avLst/>
          </a:prstGeom>
          <a:noFill/>
        </p:spPr>
        <p:txBody>
          <a:bodyPr wrap="square" rtlCol="0">
            <a:spAutoFit/>
          </a:bodyPr>
          <a:lstStyle/>
          <a:p>
            <a:pPr algn="ctr"/>
            <a:r>
              <a:rPr lang="en-US" altLang="ko-KR" sz="2000" b="1"/>
              <a:t>[</a:t>
            </a:r>
            <a:r>
              <a:rPr lang="ko-KR" altLang="en-US" sz="2000" b="1"/>
              <a:t> </a:t>
            </a:r>
            <a:r>
              <a:rPr lang="en-US" altLang="ko-KR" sz="2000" b="1"/>
              <a:t>Machine Learning Model</a:t>
            </a:r>
            <a:r>
              <a:rPr lang="ko-KR" altLang="en-US" sz="2000" b="1"/>
              <a:t> </a:t>
            </a:r>
            <a:r>
              <a:rPr lang="en-US" altLang="ko-KR" sz="2000" b="1"/>
              <a:t>]</a:t>
            </a:r>
            <a:endParaRPr lang="ko-KR" altLang="en-US" sz="2000" b="1"/>
          </a:p>
        </p:txBody>
      </p:sp>
      <p:sp>
        <p:nvSpPr>
          <p:cNvPr id="23" name="TextBox 22">
            <a:extLst>
              <a:ext uri="{FF2B5EF4-FFF2-40B4-BE49-F238E27FC236}">
                <a16:creationId xmlns:a16="http://schemas.microsoft.com/office/drawing/2014/main" id="{0BE06AC0-06E5-E63C-A120-4D74DED3E9C9}"/>
              </a:ext>
            </a:extLst>
          </p:cNvPr>
          <p:cNvSpPr txBox="1"/>
          <p:nvPr/>
        </p:nvSpPr>
        <p:spPr>
          <a:xfrm>
            <a:off x="5076138" y="1129361"/>
            <a:ext cx="3569098" cy="400110"/>
          </a:xfrm>
          <a:prstGeom prst="rect">
            <a:avLst/>
          </a:prstGeom>
          <a:noFill/>
        </p:spPr>
        <p:txBody>
          <a:bodyPr wrap="square" rtlCol="0">
            <a:spAutoFit/>
          </a:bodyPr>
          <a:lstStyle/>
          <a:p>
            <a:pPr algn="ctr"/>
            <a:r>
              <a:rPr lang="ko-KR" altLang="en-US" sz="2000" b="1"/>
              <a:t> </a:t>
            </a:r>
            <a:r>
              <a:rPr lang="en-US" altLang="ko-KR" sz="2000" b="1"/>
              <a:t>[</a:t>
            </a:r>
            <a:r>
              <a:rPr lang="ko-KR" altLang="en-US" sz="2000" b="1"/>
              <a:t> </a:t>
            </a:r>
            <a:r>
              <a:rPr lang="en-US" altLang="ko-KR" sz="2000" b="1"/>
              <a:t>Feature Extraction Methods</a:t>
            </a:r>
            <a:r>
              <a:rPr lang="ko-KR" altLang="en-US" sz="2000" b="1"/>
              <a:t> </a:t>
            </a:r>
            <a:r>
              <a:rPr lang="en-US" altLang="ko-KR" sz="2000" b="1"/>
              <a:t>]</a:t>
            </a:r>
            <a:endParaRPr lang="ko-KR" altLang="en-US" sz="2000" b="1"/>
          </a:p>
        </p:txBody>
      </p:sp>
      <p:pic>
        <p:nvPicPr>
          <p:cNvPr id="5" name="그림 4">
            <a:extLst>
              <a:ext uri="{FF2B5EF4-FFF2-40B4-BE49-F238E27FC236}">
                <a16:creationId xmlns:a16="http://schemas.microsoft.com/office/drawing/2014/main" id="{FA5C80AA-707D-36A2-8F7A-F141CBC28E46}"/>
              </a:ext>
            </a:extLst>
          </p:cNvPr>
          <p:cNvPicPr>
            <a:picLocks noChangeAspect="1"/>
          </p:cNvPicPr>
          <p:nvPr/>
        </p:nvPicPr>
        <p:blipFill>
          <a:blip r:embed="rId3"/>
          <a:stretch>
            <a:fillRect/>
          </a:stretch>
        </p:blipFill>
        <p:spPr>
          <a:xfrm>
            <a:off x="6961402" y="3764457"/>
            <a:ext cx="2070000" cy="808007"/>
          </a:xfrm>
          <a:prstGeom prst="rect">
            <a:avLst/>
          </a:prstGeom>
        </p:spPr>
      </p:pic>
      <p:pic>
        <p:nvPicPr>
          <p:cNvPr id="25" name="그림 25" descr="텍스트이(가) 표시된 사진&#10;&#10;자동 생성된 설명">
            <a:extLst>
              <a:ext uri="{FF2B5EF4-FFF2-40B4-BE49-F238E27FC236}">
                <a16:creationId xmlns:a16="http://schemas.microsoft.com/office/drawing/2014/main" id="{FA2207B1-740E-B7A5-8059-8C224A9E8DD9}"/>
              </a:ext>
            </a:extLst>
          </p:cNvPr>
          <p:cNvPicPr>
            <a:picLocks noChangeAspect="1"/>
          </p:cNvPicPr>
          <p:nvPr/>
        </p:nvPicPr>
        <p:blipFill>
          <a:blip r:embed="rId4"/>
          <a:stretch>
            <a:fillRect/>
          </a:stretch>
        </p:blipFill>
        <p:spPr>
          <a:xfrm>
            <a:off x="6961402" y="2173423"/>
            <a:ext cx="2070000" cy="806292"/>
          </a:xfrm>
          <a:prstGeom prst="rect">
            <a:avLst/>
          </a:prstGeom>
        </p:spPr>
      </p:pic>
      <p:pic>
        <p:nvPicPr>
          <p:cNvPr id="18" name="그림 20" descr="항공기이(가) 표시된 사진&#10;&#10;자동 생성된 설명">
            <a:extLst>
              <a:ext uri="{FF2B5EF4-FFF2-40B4-BE49-F238E27FC236}">
                <a16:creationId xmlns:a16="http://schemas.microsoft.com/office/drawing/2014/main" id="{843D85D7-8094-7A69-4ECA-56A9EA465849}"/>
              </a:ext>
            </a:extLst>
          </p:cNvPr>
          <p:cNvPicPr>
            <a:picLocks noChangeAspect="1"/>
          </p:cNvPicPr>
          <p:nvPr/>
        </p:nvPicPr>
        <p:blipFill>
          <a:blip r:embed="rId5"/>
          <a:stretch>
            <a:fillRect/>
          </a:stretch>
        </p:blipFill>
        <p:spPr>
          <a:xfrm>
            <a:off x="4754863" y="3764367"/>
            <a:ext cx="2070000" cy="822658"/>
          </a:xfrm>
          <a:prstGeom prst="rect">
            <a:avLst/>
          </a:prstGeom>
        </p:spPr>
      </p:pic>
      <p:cxnSp>
        <p:nvCxnSpPr>
          <p:cNvPr id="31" name="직선 연결선 30">
            <a:extLst>
              <a:ext uri="{FF2B5EF4-FFF2-40B4-BE49-F238E27FC236}">
                <a16:creationId xmlns:a16="http://schemas.microsoft.com/office/drawing/2014/main" id="{9983EB0F-218E-4A1B-815B-FED242A39C5D}"/>
              </a:ext>
            </a:extLst>
          </p:cNvPr>
          <p:cNvCxnSpPr>
            <a:cxnSpLocks/>
          </p:cNvCxnSpPr>
          <p:nvPr/>
        </p:nvCxnSpPr>
        <p:spPr>
          <a:xfrm>
            <a:off x="4572000" y="1162876"/>
            <a:ext cx="0" cy="4378614"/>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33582F4C-103C-4A40-B0B9-EDD2C17EE412}"/>
              </a:ext>
            </a:extLst>
          </p:cNvPr>
          <p:cNvCxnSpPr>
            <a:cxnSpLocks/>
          </p:cNvCxnSpPr>
          <p:nvPr/>
        </p:nvCxnSpPr>
        <p:spPr>
          <a:xfrm>
            <a:off x="228600" y="5551015"/>
            <a:ext cx="8802802" cy="0"/>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5C730A9-D072-4235-8BC4-4D31AF3C98E9}"/>
              </a:ext>
            </a:extLst>
          </p:cNvPr>
          <p:cNvSpPr/>
          <p:nvPr/>
        </p:nvSpPr>
        <p:spPr>
          <a:xfrm>
            <a:off x="625061" y="6219368"/>
            <a:ext cx="1001034" cy="369332"/>
          </a:xfrm>
          <a:prstGeom prst="rect">
            <a:avLst/>
          </a:prstGeom>
        </p:spPr>
        <p:txBody>
          <a:bodyPr wrap="square">
            <a:spAutoFit/>
          </a:bodyPr>
          <a:lstStyle/>
          <a:p>
            <a:pPr algn="ctr"/>
            <a:r>
              <a:rPr kumimoji="1" lang="en-US" altLang="ko-KR" b="1">
                <a:solidFill>
                  <a:schemeClr val="accent2">
                    <a:lumMod val="50000"/>
                  </a:schemeClr>
                </a:solidFill>
                <a:ea typeface="돋움"/>
              </a:rPr>
              <a:t>Model</a:t>
            </a:r>
            <a:endParaRPr kumimoji="1" lang="ko-KR" altLang="en-US" b="1">
              <a:ea typeface="돋움"/>
            </a:endParaRPr>
          </a:p>
        </p:txBody>
      </p:sp>
      <p:pic>
        <p:nvPicPr>
          <p:cNvPr id="17" name="그림 16">
            <a:extLst>
              <a:ext uri="{FF2B5EF4-FFF2-40B4-BE49-F238E27FC236}">
                <a16:creationId xmlns:a16="http://schemas.microsoft.com/office/drawing/2014/main" id="{F508BBF6-12D7-2AD4-77CB-FD911D5DB97E}"/>
              </a:ext>
            </a:extLst>
          </p:cNvPr>
          <p:cNvPicPr>
            <a:picLocks noChangeAspect="1"/>
          </p:cNvPicPr>
          <p:nvPr/>
        </p:nvPicPr>
        <p:blipFill>
          <a:blip r:embed="rId6"/>
          <a:stretch>
            <a:fillRect/>
          </a:stretch>
        </p:blipFill>
        <p:spPr>
          <a:xfrm>
            <a:off x="4754863" y="2174715"/>
            <a:ext cx="2070000" cy="805000"/>
          </a:xfrm>
          <a:prstGeom prst="rect">
            <a:avLst/>
          </a:prstGeom>
        </p:spPr>
      </p:pic>
      <p:sp>
        <p:nvSpPr>
          <p:cNvPr id="27" name="TextBox 26">
            <a:extLst>
              <a:ext uri="{FF2B5EF4-FFF2-40B4-BE49-F238E27FC236}">
                <a16:creationId xmlns:a16="http://schemas.microsoft.com/office/drawing/2014/main" id="{9D990D41-F22B-31C7-1829-53F65DB65D81}"/>
              </a:ext>
            </a:extLst>
          </p:cNvPr>
          <p:cNvSpPr txBox="1"/>
          <p:nvPr/>
        </p:nvSpPr>
        <p:spPr>
          <a:xfrm>
            <a:off x="5875163" y="4702221"/>
            <a:ext cx="1971064" cy="400110"/>
          </a:xfrm>
          <a:prstGeom prst="rect">
            <a:avLst/>
          </a:prstGeom>
          <a:noFill/>
        </p:spPr>
        <p:txBody>
          <a:bodyPr wrap="square" rtlCol="0">
            <a:spAutoFit/>
          </a:bodyPr>
          <a:lstStyle/>
          <a:p>
            <a:pPr algn="ctr"/>
            <a:r>
              <a:rPr lang="ko-KR" altLang="en-US" sz="2000" b="1"/>
              <a:t> </a:t>
            </a:r>
            <a:r>
              <a:rPr lang="en-US" altLang="ko-KR" sz="2000" b="1"/>
              <a:t>[</a:t>
            </a:r>
            <a:r>
              <a:rPr lang="ko-KR" altLang="en-US" sz="2000" b="1"/>
              <a:t> </a:t>
            </a:r>
            <a:r>
              <a:rPr lang="en-US" altLang="ko-KR" sz="2000" b="1"/>
              <a:t>Sampling Rate]</a:t>
            </a:r>
            <a:endParaRPr lang="ko-KR" altLang="en-US" sz="2000" b="1"/>
          </a:p>
        </p:txBody>
      </p:sp>
      <p:sp>
        <p:nvSpPr>
          <p:cNvPr id="30" name="직사각형 29">
            <a:extLst>
              <a:ext uri="{FF2B5EF4-FFF2-40B4-BE49-F238E27FC236}">
                <a16:creationId xmlns:a16="http://schemas.microsoft.com/office/drawing/2014/main" id="{14AD3269-36CB-21F4-1FFA-38D1740FC495}"/>
              </a:ext>
            </a:extLst>
          </p:cNvPr>
          <p:cNvSpPr/>
          <p:nvPr/>
        </p:nvSpPr>
        <p:spPr>
          <a:xfrm>
            <a:off x="2772407" y="5708695"/>
            <a:ext cx="530636" cy="646331"/>
          </a:xfrm>
          <a:prstGeom prst="rect">
            <a:avLst/>
          </a:prstGeom>
        </p:spPr>
        <p:txBody>
          <a:bodyPr wrap="square">
            <a:spAutoFit/>
          </a:bodyPr>
          <a:lstStyle/>
          <a:p>
            <a:pPr algn="ctr"/>
            <a:r>
              <a:rPr kumimoji="1" lang="en-US" altLang="ko-KR" sz="3600" b="1">
                <a:ea typeface="돋움"/>
              </a:rPr>
              <a:t>4</a:t>
            </a:r>
            <a:endParaRPr kumimoji="1" lang="ko-KR" altLang="en-US" sz="3600" b="1">
              <a:ea typeface="돋움"/>
            </a:endParaRPr>
          </a:p>
        </p:txBody>
      </p:sp>
      <p:sp>
        <p:nvSpPr>
          <p:cNvPr id="38" name="직사각형 37">
            <a:extLst>
              <a:ext uri="{FF2B5EF4-FFF2-40B4-BE49-F238E27FC236}">
                <a16:creationId xmlns:a16="http://schemas.microsoft.com/office/drawing/2014/main" id="{575E6DBF-5918-0C8D-2093-F80B7BF31CDD}"/>
              </a:ext>
            </a:extLst>
          </p:cNvPr>
          <p:cNvSpPr/>
          <p:nvPr/>
        </p:nvSpPr>
        <p:spPr>
          <a:xfrm>
            <a:off x="884819" y="5708695"/>
            <a:ext cx="481518" cy="646331"/>
          </a:xfrm>
          <a:prstGeom prst="rect">
            <a:avLst/>
          </a:prstGeom>
        </p:spPr>
        <p:txBody>
          <a:bodyPr wrap="square">
            <a:spAutoFit/>
          </a:bodyPr>
          <a:lstStyle/>
          <a:p>
            <a:pPr algn="ctr"/>
            <a:r>
              <a:rPr kumimoji="1" lang="en-US" altLang="ko-KR" sz="3600" b="1">
                <a:ea typeface="돋움"/>
              </a:rPr>
              <a:t>7</a:t>
            </a:r>
            <a:endParaRPr kumimoji="1" lang="ko-KR" altLang="en-US" sz="3600" b="1">
              <a:ea typeface="돋움"/>
            </a:endParaRPr>
          </a:p>
        </p:txBody>
      </p:sp>
      <p:sp>
        <p:nvSpPr>
          <p:cNvPr id="39" name="직사각형 38">
            <a:extLst>
              <a:ext uri="{FF2B5EF4-FFF2-40B4-BE49-F238E27FC236}">
                <a16:creationId xmlns:a16="http://schemas.microsoft.com/office/drawing/2014/main" id="{5B8A42FB-C1B6-7104-55C2-DA664CAF8CC9}"/>
              </a:ext>
            </a:extLst>
          </p:cNvPr>
          <p:cNvSpPr/>
          <p:nvPr/>
        </p:nvSpPr>
        <p:spPr>
          <a:xfrm>
            <a:off x="4677082" y="5708695"/>
            <a:ext cx="356817" cy="646331"/>
          </a:xfrm>
          <a:prstGeom prst="rect">
            <a:avLst/>
          </a:prstGeom>
        </p:spPr>
        <p:txBody>
          <a:bodyPr wrap="square">
            <a:spAutoFit/>
          </a:bodyPr>
          <a:lstStyle/>
          <a:p>
            <a:pPr algn="ctr"/>
            <a:r>
              <a:rPr kumimoji="1" lang="en-US" altLang="ko-KR" sz="3600" b="1">
                <a:ea typeface="돋움"/>
              </a:rPr>
              <a:t>2</a:t>
            </a:r>
            <a:endParaRPr kumimoji="1" lang="ko-KR" altLang="en-US" sz="3600" b="1">
              <a:ea typeface="돋움"/>
            </a:endParaRPr>
          </a:p>
        </p:txBody>
      </p:sp>
      <p:sp>
        <p:nvSpPr>
          <p:cNvPr id="40" name="직사각형 39">
            <a:extLst>
              <a:ext uri="{FF2B5EF4-FFF2-40B4-BE49-F238E27FC236}">
                <a16:creationId xmlns:a16="http://schemas.microsoft.com/office/drawing/2014/main" id="{11217CEF-34D1-9203-8952-775ED1DA3C56}"/>
              </a:ext>
            </a:extLst>
          </p:cNvPr>
          <p:cNvSpPr/>
          <p:nvPr/>
        </p:nvSpPr>
        <p:spPr>
          <a:xfrm>
            <a:off x="4089980" y="6219368"/>
            <a:ext cx="1690172" cy="369332"/>
          </a:xfrm>
          <a:prstGeom prst="rect">
            <a:avLst/>
          </a:prstGeom>
        </p:spPr>
        <p:txBody>
          <a:bodyPr wrap="square">
            <a:spAutoFit/>
          </a:bodyPr>
          <a:lstStyle/>
          <a:p>
            <a:pPr algn="ctr"/>
            <a:r>
              <a:rPr kumimoji="1" lang="en-US" altLang="ko-KR" b="1" dirty="0">
                <a:solidFill>
                  <a:schemeClr val="accent2">
                    <a:lumMod val="50000"/>
                  </a:schemeClr>
                </a:solidFill>
                <a:ea typeface="돋움"/>
              </a:rPr>
              <a:t>Sampling Rate</a:t>
            </a:r>
            <a:endParaRPr kumimoji="1" lang="ko-KR" altLang="en-US" b="1" dirty="0">
              <a:ea typeface="돋움"/>
            </a:endParaRPr>
          </a:p>
        </p:txBody>
      </p:sp>
      <p:sp>
        <p:nvSpPr>
          <p:cNvPr id="41" name="직사각형 40">
            <a:extLst>
              <a:ext uri="{FF2B5EF4-FFF2-40B4-BE49-F238E27FC236}">
                <a16:creationId xmlns:a16="http://schemas.microsoft.com/office/drawing/2014/main" id="{88C643C6-1ED1-4B59-0B54-FEA99B0ACF02}"/>
              </a:ext>
            </a:extLst>
          </p:cNvPr>
          <p:cNvSpPr/>
          <p:nvPr/>
        </p:nvSpPr>
        <p:spPr>
          <a:xfrm>
            <a:off x="1993106" y="6220745"/>
            <a:ext cx="2124817" cy="646331"/>
          </a:xfrm>
          <a:prstGeom prst="rect">
            <a:avLst/>
          </a:prstGeom>
        </p:spPr>
        <p:txBody>
          <a:bodyPr wrap="square">
            <a:spAutoFit/>
          </a:bodyPr>
          <a:lstStyle/>
          <a:p>
            <a:pPr algn="ctr"/>
            <a:r>
              <a:rPr kumimoji="1" lang="en-US" altLang="ko-KR" b="1">
                <a:solidFill>
                  <a:schemeClr val="accent2">
                    <a:lumMod val="50000"/>
                  </a:schemeClr>
                </a:solidFill>
                <a:ea typeface="돋움"/>
              </a:rPr>
              <a:t>Feature Extraction </a:t>
            </a:r>
            <a:br>
              <a:rPr kumimoji="1" lang="en-US" altLang="ko-KR" b="1">
                <a:solidFill>
                  <a:schemeClr val="accent2">
                    <a:lumMod val="50000"/>
                  </a:schemeClr>
                </a:solidFill>
                <a:ea typeface="돋움"/>
              </a:rPr>
            </a:br>
            <a:r>
              <a:rPr kumimoji="1" lang="en-US" altLang="ko-KR" b="1">
                <a:solidFill>
                  <a:schemeClr val="accent2">
                    <a:lumMod val="50000"/>
                  </a:schemeClr>
                </a:solidFill>
                <a:ea typeface="돋움"/>
              </a:rPr>
              <a:t>Method</a:t>
            </a:r>
            <a:endParaRPr kumimoji="1" lang="ko-KR" altLang="en-US" b="1">
              <a:ea typeface="돋움"/>
            </a:endParaRPr>
          </a:p>
        </p:txBody>
      </p:sp>
      <p:sp>
        <p:nvSpPr>
          <p:cNvPr id="42" name="직사각형 41">
            <a:extLst>
              <a:ext uri="{FF2B5EF4-FFF2-40B4-BE49-F238E27FC236}">
                <a16:creationId xmlns:a16="http://schemas.microsoft.com/office/drawing/2014/main" id="{BFA9BEE2-D6DF-288F-3E11-8EBCE34AD4AC}"/>
              </a:ext>
            </a:extLst>
          </p:cNvPr>
          <p:cNvSpPr/>
          <p:nvPr/>
        </p:nvSpPr>
        <p:spPr>
          <a:xfrm>
            <a:off x="5612991" y="5724502"/>
            <a:ext cx="1200043" cy="646331"/>
          </a:xfrm>
          <a:prstGeom prst="rect">
            <a:avLst/>
          </a:prstGeom>
        </p:spPr>
        <p:txBody>
          <a:bodyPr wrap="square">
            <a:spAutoFit/>
          </a:bodyPr>
          <a:lstStyle/>
          <a:p>
            <a:pPr algn="ctr"/>
            <a:r>
              <a:rPr kumimoji="1" lang="en-US" altLang="ko-KR" sz="3600" b="1">
                <a:ea typeface="돋움"/>
              </a:rPr>
              <a:t>= 	56 </a:t>
            </a:r>
            <a:endParaRPr kumimoji="1" lang="ko-KR" altLang="en-US" sz="3600" b="1">
              <a:ea typeface="돋움"/>
            </a:endParaRPr>
          </a:p>
        </p:txBody>
      </p:sp>
      <p:sp>
        <p:nvSpPr>
          <p:cNvPr id="43" name="직사각형 42">
            <a:extLst>
              <a:ext uri="{FF2B5EF4-FFF2-40B4-BE49-F238E27FC236}">
                <a16:creationId xmlns:a16="http://schemas.microsoft.com/office/drawing/2014/main" id="{B1D9A672-B2C5-FF3B-700C-9D0E2C748579}"/>
              </a:ext>
            </a:extLst>
          </p:cNvPr>
          <p:cNvSpPr/>
          <p:nvPr/>
        </p:nvSpPr>
        <p:spPr>
          <a:xfrm>
            <a:off x="1750169" y="5703762"/>
            <a:ext cx="481518" cy="584775"/>
          </a:xfrm>
          <a:prstGeom prst="rect">
            <a:avLst/>
          </a:prstGeom>
        </p:spPr>
        <p:txBody>
          <a:bodyPr wrap="square">
            <a:spAutoFit/>
          </a:bodyPr>
          <a:lstStyle/>
          <a:p>
            <a:pPr algn="ctr"/>
            <a:r>
              <a:rPr kumimoji="1" lang="en-US" altLang="ko-KR" sz="3200" b="1">
                <a:ea typeface="돋움"/>
              </a:rPr>
              <a:t>x</a:t>
            </a:r>
            <a:endParaRPr kumimoji="1" lang="ko-KR" altLang="en-US" sz="3200" b="1">
              <a:ea typeface="돋움"/>
            </a:endParaRPr>
          </a:p>
        </p:txBody>
      </p:sp>
      <p:sp>
        <p:nvSpPr>
          <p:cNvPr id="44" name="직사각형 43">
            <a:extLst>
              <a:ext uri="{FF2B5EF4-FFF2-40B4-BE49-F238E27FC236}">
                <a16:creationId xmlns:a16="http://schemas.microsoft.com/office/drawing/2014/main" id="{07132C00-1243-8AD3-B3EA-83AF4F6DD3E9}"/>
              </a:ext>
            </a:extLst>
          </p:cNvPr>
          <p:cNvSpPr/>
          <p:nvPr/>
        </p:nvSpPr>
        <p:spPr>
          <a:xfrm>
            <a:off x="3753702" y="5703762"/>
            <a:ext cx="481518" cy="584775"/>
          </a:xfrm>
          <a:prstGeom prst="rect">
            <a:avLst/>
          </a:prstGeom>
        </p:spPr>
        <p:txBody>
          <a:bodyPr wrap="square">
            <a:spAutoFit/>
          </a:bodyPr>
          <a:lstStyle/>
          <a:p>
            <a:pPr algn="ctr"/>
            <a:r>
              <a:rPr kumimoji="1" lang="en-US" altLang="ko-KR" sz="3200" b="1">
                <a:ea typeface="돋움"/>
              </a:rPr>
              <a:t>x</a:t>
            </a:r>
            <a:endParaRPr kumimoji="1" lang="ko-KR" altLang="en-US" sz="3200" b="1">
              <a:ea typeface="돋움"/>
            </a:endParaRPr>
          </a:p>
        </p:txBody>
      </p:sp>
      <p:sp>
        <p:nvSpPr>
          <p:cNvPr id="51" name="TextBox 50">
            <a:extLst>
              <a:ext uri="{FF2B5EF4-FFF2-40B4-BE49-F238E27FC236}">
                <a16:creationId xmlns:a16="http://schemas.microsoft.com/office/drawing/2014/main" id="{69FCF825-2BA8-AF36-FBAB-07D0B246C5A1}"/>
              </a:ext>
            </a:extLst>
          </p:cNvPr>
          <p:cNvSpPr txBox="1"/>
          <p:nvPr/>
        </p:nvSpPr>
        <p:spPr>
          <a:xfrm>
            <a:off x="6800700" y="5707440"/>
            <a:ext cx="1553630" cy="707886"/>
          </a:xfrm>
          <a:prstGeom prst="rect">
            <a:avLst/>
          </a:prstGeom>
          <a:noFill/>
        </p:spPr>
        <p:txBody>
          <a:bodyPr wrap="none" rtlCol="0">
            <a:spAutoFit/>
          </a:bodyPr>
          <a:lstStyle/>
          <a:p>
            <a:pPr algn="ctr"/>
            <a:r>
              <a:rPr lang="en-US" altLang="ko-KR" sz="2000">
                <a:solidFill>
                  <a:schemeClr val="accent6">
                    <a:lumMod val="50000"/>
                  </a:schemeClr>
                </a:solidFill>
                <a:latin typeface="+mj-lt"/>
              </a:rPr>
              <a:t>Different </a:t>
            </a:r>
          </a:p>
          <a:p>
            <a:pPr algn="ctr"/>
            <a:r>
              <a:rPr lang="en-US" altLang="ko-KR" sz="2000">
                <a:solidFill>
                  <a:schemeClr val="accent6">
                    <a:lumMod val="50000"/>
                  </a:schemeClr>
                </a:solidFill>
                <a:latin typeface="+mj-lt"/>
              </a:rPr>
              <a:t>Experiments</a:t>
            </a:r>
            <a:endParaRPr lang="ko-KR" altLang="en-US" sz="2000">
              <a:solidFill>
                <a:schemeClr val="accent6">
                  <a:lumMod val="50000"/>
                </a:schemeClr>
              </a:solidFill>
              <a:latin typeface="+mj-lt"/>
            </a:endParaRPr>
          </a:p>
        </p:txBody>
      </p:sp>
    </p:spTree>
    <p:extLst>
      <p:ext uri="{BB962C8B-B14F-4D97-AF65-F5344CB8AC3E}">
        <p14:creationId xmlns:p14="http://schemas.microsoft.com/office/powerpoint/2010/main" val="3981884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a:xfrm>
            <a:off x="1135261" y="1368688"/>
            <a:ext cx="6914445" cy="338554"/>
          </a:xfrm>
        </p:spPr>
        <p:txBody>
          <a:bodyPr/>
          <a:lstStyle/>
          <a:p>
            <a:r>
              <a:rPr lang="en-US" dirty="0">
                <a:latin typeface="Franklin Gothic Demi Cond"/>
              </a:rPr>
              <a:t>💡 </a:t>
            </a:r>
            <a:r>
              <a:rPr lang="en-US" altLang="ko-KR" dirty="0">
                <a:latin typeface="Franklin Gothic Demi Cond"/>
                <a:ea typeface="돋움"/>
              </a:rPr>
              <a:t>Convolutional Neural Network (CNN)</a:t>
            </a:r>
            <a:endParaRPr lang="ko-KR" altLang="en-US" dirty="0">
              <a:latin typeface="Franklin Gothic Demi Cond"/>
              <a:ea typeface="돋움"/>
            </a:endParaRPr>
          </a:p>
        </p:txBody>
      </p:sp>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1" name="그룹 80">
            <a:extLst>
              <a:ext uri="{FF2B5EF4-FFF2-40B4-BE49-F238E27FC236}">
                <a16:creationId xmlns:a16="http://schemas.microsoft.com/office/drawing/2014/main" id="{FE8B65CA-A351-7CA4-5080-F9A839C9A58D}"/>
              </a:ext>
            </a:extLst>
          </p:cNvPr>
          <p:cNvGrpSpPr/>
          <p:nvPr/>
        </p:nvGrpSpPr>
        <p:grpSpPr>
          <a:xfrm>
            <a:off x="823685" y="2484316"/>
            <a:ext cx="7537596" cy="2419757"/>
            <a:chOff x="2298659" y="1827187"/>
            <a:chExt cx="6364322" cy="2419757"/>
          </a:xfrm>
        </p:grpSpPr>
        <p:sp>
          <p:nvSpPr>
            <p:cNvPr id="60" name="직사각형 59">
              <a:extLst>
                <a:ext uri="{FF2B5EF4-FFF2-40B4-BE49-F238E27FC236}">
                  <a16:creationId xmlns:a16="http://schemas.microsoft.com/office/drawing/2014/main" id="{C268575B-551C-CF38-43A9-D0E79C98B006}"/>
                </a:ext>
              </a:extLst>
            </p:cNvPr>
            <p:cNvSpPr/>
            <p:nvPr/>
          </p:nvSpPr>
          <p:spPr>
            <a:xfrm>
              <a:off x="7552437" y="1830363"/>
              <a:ext cx="403412" cy="2393576"/>
            </a:xfrm>
            <a:prstGeom prst="rect">
              <a:avLst/>
            </a:prstGeom>
            <a:solidFill>
              <a:srgbClr val="E3D5BE"/>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Fc Layer </a:t>
              </a:r>
              <a:endParaRPr lang="ko-KR" altLang="en-US" sz="1350">
                <a:solidFill>
                  <a:schemeClr val="tx1"/>
                </a:solidFill>
              </a:endParaRPr>
            </a:p>
          </p:txBody>
        </p:sp>
        <p:sp>
          <p:nvSpPr>
            <p:cNvPr id="61" name="사각형: 둥근 모서리 60">
              <a:extLst>
                <a:ext uri="{FF2B5EF4-FFF2-40B4-BE49-F238E27FC236}">
                  <a16:creationId xmlns:a16="http://schemas.microsoft.com/office/drawing/2014/main" id="{FF6C1503-C52F-3F64-FC27-413775540108}"/>
                </a:ext>
              </a:extLst>
            </p:cNvPr>
            <p:cNvSpPr/>
            <p:nvPr/>
          </p:nvSpPr>
          <p:spPr>
            <a:xfrm>
              <a:off x="8113660" y="1827187"/>
              <a:ext cx="549321" cy="1143001"/>
            </a:xfrm>
            <a:prstGeom prst="roundRect">
              <a:avLst/>
            </a:prstGeom>
            <a:solidFill>
              <a:schemeClr val="tx2">
                <a:lumMod val="40000"/>
                <a:lumOff val="60000"/>
              </a:schemeClr>
            </a:solidFill>
            <a:ln w="28575"/>
          </p:spPr>
          <p:style>
            <a:lnRef idx="2">
              <a:schemeClr val="dk1"/>
            </a:lnRef>
            <a:fillRef idx="1">
              <a:schemeClr val="lt1"/>
            </a:fillRef>
            <a:effectRef idx="0">
              <a:schemeClr val="dk1"/>
            </a:effectRef>
            <a:fontRef idx="minor">
              <a:schemeClr val="dk1"/>
            </a:fontRef>
          </p:style>
          <p:txBody>
            <a:bodyPr vert="horz" rtlCol="0" anchor="ctr"/>
            <a:lstStyle/>
            <a:p>
              <a:pPr algn="ctr"/>
              <a:r>
                <a:rPr lang="en-US" altLang="ko-KR" sz="1600" b="1"/>
                <a:t>Yes</a:t>
              </a:r>
              <a:endParaRPr lang="ko-KR" altLang="en-US" sz="1600" b="1"/>
            </a:p>
          </p:txBody>
        </p:sp>
        <p:sp>
          <p:nvSpPr>
            <p:cNvPr id="62" name="사각형: 둥근 모서리 61">
              <a:extLst>
                <a:ext uri="{FF2B5EF4-FFF2-40B4-BE49-F238E27FC236}">
                  <a16:creationId xmlns:a16="http://schemas.microsoft.com/office/drawing/2014/main" id="{22EAEF5E-2353-3F5B-0599-B1C2B45E2FF4}"/>
                </a:ext>
              </a:extLst>
            </p:cNvPr>
            <p:cNvSpPr/>
            <p:nvPr/>
          </p:nvSpPr>
          <p:spPr>
            <a:xfrm>
              <a:off x="8113660" y="3085699"/>
              <a:ext cx="549321" cy="1143001"/>
            </a:xfrm>
            <a:prstGeom prst="roundRect">
              <a:avLst/>
            </a:prstGeom>
            <a:solidFill>
              <a:schemeClr val="tx2">
                <a:lumMod val="40000"/>
                <a:lumOff val="60000"/>
              </a:schemeClr>
            </a:solid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a:t>No</a:t>
              </a:r>
              <a:endParaRPr lang="ko-KR" altLang="en-US" sz="1600" b="1"/>
            </a:p>
          </p:txBody>
        </p:sp>
        <p:sp>
          <p:nvSpPr>
            <p:cNvPr id="63" name="화살표: 오른쪽 62">
              <a:extLst>
                <a:ext uri="{FF2B5EF4-FFF2-40B4-BE49-F238E27FC236}">
                  <a16:creationId xmlns:a16="http://schemas.microsoft.com/office/drawing/2014/main" id="{04AF29D2-9D2C-C361-ED37-CC552312C914}"/>
                </a:ext>
              </a:extLst>
            </p:cNvPr>
            <p:cNvSpPr/>
            <p:nvPr/>
          </p:nvSpPr>
          <p:spPr>
            <a:xfrm>
              <a:off x="5464010"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64" name="그룹 63">
              <a:extLst>
                <a:ext uri="{FF2B5EF4-FFF2-40B4-BE49-F238E27FC236}">
                  <a16:creationId xmlns:a16="http://schemas.microsoft.com/office/drawing/2014/main" id="{DBD5D288-350F-8DAF-D440-AEA387371803}"/>
                </a:ext>
              </a:extLst>
            </p:cNvPr>
            <p:cNvGrpSpPr/>
            <p:nvPr/>
          </p:nvGrpSpPr>
          <p:grpSpPr>
            <a:xfrm>
              <a:off x="2298659" y="1853368"/>
              <a:ext cx="1372614" cy="2393576"/>
              <a:chOff x="495517" y="781016"/>
              <a:chExt cx="1830150" cy="3191435"/>
            </a:xfrm>
          </p:grpSpPr>
          <p:sp>
            <p:nvSpPr>
              <p:cNvPr id="77" name="직사각형 76">
                <a:extLst>
                  <a:ext uri="{FF2B5EF4-FFF2-40B4-BE49-F238E27FC236}">
                    <a16:creationId xmlns:a16="http://schemas.microsoft.com/office/drawing/2014/main" id="{CAB87140-F931-4D54-77DF-419501132EF9}"/>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78" name="직사각형 77">
                <a:extLst>
                  <a:ext uri="{FF2B5EF4-FFF2-40B4-BE49-F238E27FC236}">
                    <a16:creationId xmlns:a16="http://schemas.microsoft.com/office/drawing/2014/main" id="{975A8018-2A44-CBC4-B82D-BF6E8F114B35}"/>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79" name="직사각형 78">
                <a:extLst>
                  <a:ext uri="{FF2B5EF4-FFF2-40B4-BE49-F238E27FC236}">
                    <a16:creationId xmlns:a16="http://schemas.microsoft.com/office/drawing/2014/main" id="{B5BCB167-0EDD-5755-50AD-9A9DC256776F}"/>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80" name="직사각형 79">
                <a:extLst>
                  <a:ext uri="{FF2B5EF4-FFF2-40B4-BE49-F238E27FC236}">
                    <a16:creationId xmlns:a16="http://schemas.microsoft.com/office/drawing/2014/main" id="{007A4501-5940-6297-725E-C041E1F0CCBD}"/>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65" name="그룹 64">
              <a:extLst>
                <a:ext uri="{FF2B5EF4-FFF2-40B4-BE49-F238E27FC236}">
                  <a16:creationId xmlns:a16="http://schemas.microsoft.com/office/drawing/2014/main" id="{4D2AF0C8-F332-B9DE-ECE2-852F4194F3C1}"/>
                </a:ext>
              </a:extLst>
            </p:cNvPr>
            <p:cNvGrpSpPr/>
            <p:nvPr/>
          </p:nvGrpSpPr>
          <p:grpSpPr>
            <a:xfrm>
              <a:off x="5776830" y="1843062"/>
              <a:ext cx="1372614" cy="2393576"/>
              <a:chOff x="495517" y="781016"/>
              <a:chExt cx="1830150" cy="3191435"/>
            </a:xfrm>
          </p:grpSpPr>
          <p:sp>
            <p:nvSpPr>
              <p:cNvPr id="73" name="직사각형 72">
                <a:extLst>
                  <a:ext uri="{FF2B5EF4-FFF2-40B4-BE49-F238E27FC236}">
                    <a16:creationId xmlns:a16="http://schemas.microsoft.com/office/drawing/2014/main" id="{E85527A3-8D8A-0711-3215-5A556C8C93DF}"/>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74" name="직사각형 73">
                <a:extLst>
                  <a:ext uri="{FF2B5EF4-FFF2-40B4-BE49-F238E27FC236}">
                    <a16:creationId xmlns:a16="http://schemas.microsoft.com/office/drawing/2014/main" id="{95ADA3E6-51D7-AE34-DED8-9EFDC1326F35}"/>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75" name="직사각형 74">
                <a:extLst>
                  <a:ext uri="{FF2B5EF4-FFF2-40B4-BE49-F238E27FC236}">
                    <a16:creationId xmlns:a16="http://schemas.microsoft.com/office/drawing/2014/main" id="{B36277D9-C9FF-1B54-FDB1-FFC19A62F5BF}"/>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76" name="직사각형 75">
                <a:extLst>
                  <a:ext uri="{FF2B5EF4-FFF2-40B4-BE49-F238E27FC236}">
                    <a16:creationId xmlns:a16="http://schemas.microsoft.com/office/drawing/2014/main" id="{84786142-2B11-3851-CBCA-746B90EDE433}"/>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66" name="그룹 65">
              <a:extLst>
                <a:ext uri="{FF2B5EF4-FFF2-40B4-BE49-F238E27FC236}">
                  <a16:creationId xmlns:a16="http://schemas.microsoft.com/office/drawing/2014/main" id="{2CFD3546-289F-742C-381E-FE0252916CCC}"/>
                </a:ext>
              </a:extLst>
            </p:cNvPr>
            <p:cNvGrpSpPr/>
            <p:nvPr/>
          </p:nvGrpSpPr>
          <p:grpSpPr>
            <a:xfrm>
              <a:off x="4049974" y="1853368"/>
              <a:ext cx="1372614" cy="2393576"/>
              <a:chOff x="495517" y="781016"/>
              <a:chExt cx="1830150" cy="3191435"/>
            </a:xfrm>
          </p:grpSpPr>
          <p:sp>
            <p:nvSpPr>
              <p:cNvPr id="69" name="직사각형 68">
                <a:extLst>
                  <a:ext uri="{FF2B5EF4-FFF2-40B4-BE49-F238E27FC236}">
                    <a16:creationId xmlns:a16="http://schemas.microsoft.com/office/drawing/2014/main" id="{0FC11DB1-94BA-E4C0-3FFF-7483F3E39103}"/>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70" name="직사각형 69">
                <a:extLst>
                  <a:ext uri="{FF2B5EF4-FFF2-40B4-BE49-F238E27FC236}">
                    <a16:creationId xmlns:a16="http://schemas.microsoft.com/office/drawing/2014/main" id="{90FDF556-BD88-C999-FA2F-FCC803F45B72}"/>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71" name="직사각형 70">
                <a:extLst>
                  <a:ext uri="{FF2B5EF4-FFF2-40B4-BE49-F238E27FC236}">
                    <a16:creationId xmlns:a16="http://schemas.microsoft.com/office/drawing/2014/main" id="{FAC082A8-57F9-9BAA-B033-8F1894B1E60F}"/>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72" name="직사각형 71">
                <a:extLst>
                  <a:ext uri="{FF2B5EF4-FFF2-40B4-BE49-F238E27FC236}">
                    <a16:creationId xmlns:a16="http://schemas.microsoft.com/office/drawing/2014/main" id="{289C76B3-E663-D4C6-B254-06B493D91626}"/>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sp>
          <p:nvSpPr>
            <p:cNvPr id="67" name="화살표: 오른쪽 50">
              <a:extLst>
                <a:ext uri="{FF2B5EF4-FFF2-40B4-BE49-F238E27FC236}">
                  <a16:creationId xmlns:a16="http://schemas.microsoft.com/office/drawing/2014/main" id="{5AF96F23-EE86-20DE-E3D6-EDC11897DBFA}"/>
                </a:ext>
              </a:extLst>
            </p:cNvPr>
            <p:cNvSpPr/>
            <p:nvPr/>
          </p:nvSpPr>
          <p:spPr>
            <a:xfrm>
              <a:off x="3758355" y="2877306"/>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8" name="화살표: 오른쪽 50">
              <a:extLst>
                <a:ext uri="{FF2B5EF4-FFF2-40B4-BE49-F238E27FC236}">
                  <a16:creationId xmlns:a16="http://schemas.microsoft.com/office/drawing/2014/main" id="{C8300B92-4170-FEE7-CA00-E8403D13FE3A}"/>
                </a:ext>
              </a:extLst>
            </p:cNvPr>
            <p:cNvSpPr/>
            <p:nvPr/>
          </p:nvSpPr>
          <p:spPr>
            <a:xfrm>
              <a:off x="7220703"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sp>
        <p:nvSpPr>
          <p:cNvPr id="105" name="TextBox 104">
            <a:extLst>
              <a:ext uri="{FF2B5EF4-FFF2-40B4-BE49-F238E27FC236}">
                <a16:creationId xmlns:a16="http://schemas.microsoft.com/office/drawing/2014/main" id="{8BB01A36-E86D-F369-BD39-F545792EF2DA}"/>
              </a:ext>
            </a:extLst>
          </p:cNvPr>
          <p:cNvSpPr txBox="1"/>
          <p:nvPr/>
        </p:nvSpPr>
        <p:spPr>
          <a:xfrm>
            <a:off x="690326" y="1878593"/>
            <a:ext cx="78255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dirty="0">
                <a:ea typeface="+mn-lt"/>
                <a:cs typeface="+mn-lt"/>
              </a:rPr>
              <a:t>- </a:t>
            </a:r>
            <a:r>
              <a:rPr lang="en-US" altLang="ko-KR" dirty="0">
                <a:ea typeface="+mn-lt"/>
                <a:cs typeface="+mn-lt"/>
              </a:rPr>
              <a:t>Deep learning algorithm that detect different features using convolution layers</a:t>
            </a:r>
            <a:endParaRPr lang="ko-KR" dirty="0"/>
          </a:p>
          <a:p>
            <a:pPr algn="l"/>
            <a:endParaRPr lang="ko-KR" altLang="en-US" dirty="0">
              <a:ea typeface="돋움"/>
            </a:endParaRPr>
          </a:p>
        </p:txBody>
      </p:sp>
      <p:sp>
        <p:nvSpPr>
          <p:cNvPr id="106" name="TextBox 105">
            <a:extLst>
              <a:ext uri="{FF2B5EF4-FFF2-40B4-BE49-F238E27FC236}">
                <a16:creationId xmlns:a16="http://schemas.microsoft.com/office/drawing/2014/main" id="{792FB62E-5B40-E0E3-69A5-8BEC57334556}"/>
              </a:ext>
            </a:extLst>
          </p:cNvPr>
          <p:cNvSpPr txBox="1"/>
          <p:nvPr/>
        </p:nvSpPr>
        <p:spPr>
          <a:xfrm>
            <a:off x="1060282" y="5332252"/>
            <a:ext cx="7193580"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a:ea typeface="+mn-lt"/>
                <a:cs typeface="+mn-lt"/>
              </a:rPr>
              <a:t> </a:t>
            </a:r>
            <a:r>
              <a:rPr lang="en-US" altLang="ko-KR" b="1" dirty="0">
                <a:ea typeface="+mn-lt"/>
                <a:cs typeface="+mn-lt"/>
              </a:rPr>
              <a:t>Loss</a:t>
            </a:r>
            <a:r>
              <a:rPr lang="en-US" altLang="ko-KR" dirty="0">
                <a:ea typeface="+mn-lt"/>
                <a:cs typeface="+mn-lt"/>
              </a:rPr>
              <a:t> : </a:t>
            </a:r>
            <a:r>
              <a:rPr lang="en-US" altLang="ko-KR" dirty="0" err="1">
                <a:ea typeface="+mn-lt"/>
                <a:cs typeface="+mn-lt"/>
              </a:rPr>
              <a:t>CrossEntropyLoss</a:t>
            </a:r>
            <a:r>
              <a:rPr lang="ko-KR" altLang="en-US" dirty="0">
                <a:ea typeface="+mn-lt"/>
                <a:cs typeface="+mn-lt"/>
              </a:rPr>
              <a:t>  </a:t>
            </a:r>
            <a:r>
              <a:rPr lang="en-US" altLang="ko-KR" dirty="0">
                <a:ea typeface="+mn-lt"/>
                <a:cs typeface="+mn-lt"/>
              </a:rPr>
              <a:t>|</a:t>
            </a:r>
            <a:r>
              <a:rPr lang="ko-KR" altLang="en-US" dirty="0">
                <a:ea typeface="+mn-lt"/>
                <a:cs typeface="+mn-lt"/>
              </a:rPr>
              <a:t> </a:t>
            </a:r>
            <a:r>
              <a:rPr lang="en-US" dirty="0">
                <a:ea typeface="+mn-lt"/>
                <a:cs typeface="+mn-lt"/>
              </a:rPr>
              <a:t> </a:t>
            </a:r>
            <a:r>
              <a:rPr lang="en-US" altLang="ko-KR" b="1" dirty="0">
                <a:ea typeface="+mn-lt"/>
                <a:cs typeface="+mn-lt"/>
              </a:rPr>
              <a:t>Optimizer</a:t>
            </a:r>
            <a:r>
              <a:rPr lang="en-US" altLang="ko-KR" dirty="0">
                <a:ea typeface="+mn-lt"/>
                <a:cs typeface="+mn-lt"/>
              </a:rPr>
              <a:t> : Adam</a:t>
            </a:r>
            <a:r>
              <a:rPr lang="ko-KR" altLang="en-US" dirty="0">
                <a:ea typeface="+mn-lt"/>
                <a:cs typeface="+mn-lt"/>
              </a:rPr>
              <a:t>  </a:t>
            </a:r>
            <a:r>
              <a:rPr lang="en-US" altLang="ko-KR" dirty="0">
                <a:ea typeface="+mn-lt"/>
                <a:cs typeface="+mn-lt"/>
              </a:rPr>
              <a:t>|</a:t>
            </a:r>
            <a:r>
              <a:rPr lang="ko-KR" altLang="en-US" dirty="0">
                <a:ea typeface="+mn-lt"/>
                <a:cs typeface="+mn-lt"/>
              </a:rPr>
              <a:t>  </a:t>
            </a:r>
            <a:r>
              <a:rPr lang="en-US" altLang="ko-KR" b="1" dirty="0">
                <a:ea typeface="+mn-lt"/>
                <a:cs typeface="+mn-lt"/>
              </a:rPr>
              <a:t>Learning Rate</a:t>
            </a:r>
            <a:r>
              <a:rPr lang="en-US" altLang="ko-KR" dirty="0">
                <a:ea typeface="+mn-lt"/>
                <a:cs typeface="+mn-lt"/>
              </a:rPr>
              <a:t> : 0.001 </a:t>
            </a:r>
            <a:endParaRPr lang="en-US" dirty="0"/>
          </a:p>
          <a:p>
            <a:endParaRPr lang="ko-KR" dirty="0">
              <a:ea typeface="돋움"/>
            </a:endParaRPr>
          </a:p>
        </p:txBody>
      </p:sp>
      <p:sp>
        <p:nvSpPr>
          <p:cNvPr id="107" name="TextBox 106">
            <a:extLst>
              <a:ext uri="{FF2B5EF4-FFF2-40B4-BE49-F238E27FC236}">
                <a16:creationId xmlns:a16="http://schemas.microsoft.com/office/drawing/2014/main" id="{FBF74400-A5E8-CAED-A0CE-E0593DA0F3E1}"/>
              </a:ext>
            </a:extLst>
          </p:cNvPr>
          <p:cNvSpPr txBox="1"/>
          <p:nvPr/>
        </p:nvSpPr>
        <p:spPr>
          <a:xfrm>
            <a:off x="3730851" y="5014689"/>
            <a:ext cx="31856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200">
                <a:ea typeface="+mn-lt"/>
                <a:cs typeface="+mn-lt"/>
              </a:rPr>
              <a:t>[Model architecture]</a:t>
            </a:r>
            <a:endParaRPr lang="ko-KR" altLang="en-US" sz="1200"/>
          </a:p>
        </p:txBody>
      </p:sp>
      <p:sp>
        <p:nvSpPr>
          <p:cNvPr id="12" name="제목 11">
            <a:extLst>
              <a:ext uri="{FF2B5EF4-FFF2-40B4-BE49-F238E27FC236}">
                <a16:creationId xmlns:a16="http://schemas.microsoft.com/office/drawing/2014/main" id="{463E5621-FD2A-F0FC-5074-EF05BE92953E}"/>
              </a:ext>
            </a:extLst>
          </p:cNvPr>
          <p:cNvSpPr>
            <a:spLocks noGrp="1"/>
          </p:cNvSpPr>
          <p:nvPr>
            <p:ph type="ctrTitle"/>
          </p:nvPr>
        </p:nvSpPr>
        <p:spPr>
          <a:xfrm>
            <a:off x="1117214" y="442674"/>
            <a:ext cx="6925732" cy="443198"/>
          </a:xfrm>
        </p:spPr>
        <p:txBody>
          <a:bodyPr/>
          <a:lstStyle/>
          <a:p>
            <a:r>
              <a:rPr lang="en-US">
                <a:latin typeface="Franklin Gothic Medium"/>
              </a:rPr>
              <a:t>Experiment</a:t>
            </a:r>
            <a:r>
              <a:rPr lang="en-US">
                <a:latin typeface="Franklin Gothic Medium"/>
                <a:ea typeface="돋움"/>
              </a:rPr>
              <a:t> </a:t>
            </a:r>
            <a:r>
              <a:rPr lang="en-US" altLang="ko-KR">
                <a:latin typeface="Franklin Gothic Medium"/>
                <a:ea typeface="돋움"/>
              </a:rPr>
              <a:t>– CNN Model</a:t>
            </a:r>
            <a:endParaRPr lang="ko-KR" i="0">
              <a:latin typeface="Franklin Gothic Medium"/>
              <a:ea typeface="돋움"/>
            </a:endParaRPr>
          </a:p>
        </p:txBody>
      </p:sp>
    </p:spTree>
    <p:extLst>
      <p:ext uri="{BB962C8B-B14F-4D97-AF65-F5344CB8AC3E}">
        <p14:creationId xmlns:p14="http://schemas.microsoft.com/office/powerpoint/2010/main" val="2904872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15</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a:xfrm>
            <a:off x="642607" y="1279043"/>
            <a:ext cx="3929649" cy="338554"/>
          </a:xfrm>
        </p:spPr>
        <p:txBody>
          <a:bodyPr/>
          <a:lstStyle/>
          <a:p>
            <a:r>
              <a:rPr lang="en-US" altLang="ko-KR">
                <a:latin typeface="Franklin Gothic Demi Cond"/>
                <a:ea typeface="돋움"/>
              </a:rPr>
              <a:t>- SVM(Support Vector Machines)</a:t>
            </a:r>
            <a:endParaRPr lang="ko-KR" altLang="en-US">
              <a:latin typeface="Franklin Gothic Demi Cond"/>
              <a:ea typeface="돋움"/>
            </a:endParaRPr>
          </a:p>
        </p:txBody>
      </p:sp>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3">
            <a:extLst>
              <a:ext uri="{FF2B5EF4-FFF2-40B4-BE49-F238E27FC236}">
                <a16:creationId xmlns:a16="http://schemas.microsoft.com/office/drawing/2014/main" id="{B4303F9C-A8A0-0C9A-D5C2-C43D0BE09759}"/>
              </a:ext>
            </a:extLst>
          </p:cNvPr>
          <p:cNvPicPr>
            <a:picLocks noChangeAspect="1"/>
          </p:cNvPicPr>
          <p:nvPr/>
        </p:nvPicPr>
        <p:blipFill>
          <a:blip r:embed="rId3"/>
          <a:stretch>
            <a:fillRect/>
          </a:stretch>
        </p:blipFill>
        <p:spPr>
          <a:xfrm>
            <a:off x="1028158" y="1876590"/>
            <a:ext cx="2574684" cy="2364692"/>
          </a:xfrm>
          <a:prstGeom prst="rect">
            <a:avLst/>
          </a:prstGeom>
        </p:spPr>
      </p:pic>
      <p:pic>
        <p:nvPicPr>
          <p:cNvPr id="9" name="그림 9">
            <a:extLst>
              <a:ext uri="{FF2B5EF4-FFF2-40B4-BE49-F238E27FC236}">
                <a16:creationId xmlns:a16="http://schemas.microsoft.com/office/drawing/2014/main" id="{7AFE6E20-D33C-9CCC-4DCB-1AD18336C014}"/>
              </a:ext>
            </a:extLst>
          </p:cNvPr>
          <p:cNvPicPr>
            <a:picLocks noChangeAspect="1"/>
          </p:cNvPicPr>
          <p:nvPr/>
        </p:nvPicPr>
        <p:blipFill>
          <a:blip r:embed="rId4"/>
          <a:stretch>
            <a:fillRect/>
          </a:stretch>
        </p:blipFill>
        <p:spPr>
          <a:xfrm>
            <a:off x="5277639" y="1838929"/>
            <a:ext cx="3012908" cy="2434655"/>
          </a:xfrm>
          <a:prstGeom prst="rect">
            <a:avLst/>
          </a:prstGeom>
        </p:spPr>
      </p:pic>
      <p:sp>
        <p:nvSpPr>
          <p:cNvPr id="11" name="부제목 6">
            <a:extLst>
              <a:ext uri="{FF2B5EF4-FFF2-40B4-BE49-F238E27FC236}">
                <a16:creationId xmlns:a16="http://schemas.microsoft.com/office/drawing/2014/main" id="{5D4A9EA3-BDBC-A489-2931-3193B2674F0D}"/>
              </a:ext>
            </a:extLst>
          </p:cNvPr>
          <p:cNvSpPr txBox="1">
            <a:spLocks/>
          </p:cNvSpPr>
          <p:nvPr/>
        </p:nvSpPr>
        <p:spPr>
          <a:xfrm>
            <a:off x="4914806" y="1276460"/>
            <a:ext cx="3605968"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 - MLP(Multi-Layer Perceptron)</a:t>
            </a:r>
            <a:endParaRPr lang="en-US" altLang="ko-KR">
              <a:ea typeface="돋움"/>
            </a:endParaRPr>
          </a:p>
        </p:txBody>
      </p:sp>
      <p:sp>
        <p:nvSpPr>
          <p:cNvPr id="4" name="TextBox 3">
            <a:extLst>
              <a:ext uri="{FF2B5EF4-FFF2-40B4-BE49-F238E27FC236}">
                <a16:creationId xmlns:a16="http://schemas.microsoft.com/office/drawing/2014/main" id="{C26C0684-4A8A-2004-0C74-17BD5275FD21}"/>
              </a:ext>
            </a:extLst>
          </p:cNvPr>
          <p:cNvSpPr txBox="1"/>
          <p:nvPr/>
        </p:nvSpPr>
        <p:spPr>
          <a:xfrm>
            <a:off x="558576" y="4252809"/>
            <a:ext cx="3733320" cy="1703543"/>
          </a:xfrm>
          <a:prstGeom prst="rect">
            <a:avLst/>
          </a:prstGeom>
          <a:noFill/>
        </p:spPr>
        <p:txBody>
          <a:bodyPr wrap="square" lIns="91440" tIns="45720" rIns="91440" bIns="45720" rtlCol="0" anchor="t">
            <a:spAutoFit/>
          </a:bodyPr>
          <a:lstStyle/>
          <a:p>
            <a:pPr>
              <a:lnSpc>
                <a:spcPct val="150000"/>
              </a:lnSpc>
            </a:pPr>
            <a:r>
              <a:rPr kumimoji="1" lang="en-US" altLang="ko-KR">
                <a:latin typeface="+mj-lt"/>
                <a:ea typeface="돋움"/>
                <a:cs typeface="+mn-lt"/>
              </a:rPr>
              <a:t>- </a:t>
            </a:r>
            <a:r>
              <a:rPr kumimoji="1" lang="en-US" altLang="ko-KR">
                <a:latin typeface="+mj-lt"/>
                <a:ea typeface="+mn-lt"/>
                <a:cs typeface="+mn-lt"/>
              </a:rPr>
              <a:t>When</a:t>
            </a:r>
            <a:r>
              <a:rPr kumimoji="1" lang="ko-KR" altLang="en-US">
                <a:latin typeface="+mj-lt"/>
                <a:ea typeface="+mn-lt"/>
                <a:cs typeface="+mn-lt"/>
              </a:rPr>
              <a:t> </a:t>
            </a:r>
            <a:r>
              <a:rPr kumimoji="1" lang="en-US" altLang="ko-KR">
                <a:latin typeface="+mj-lt"/>
                <a:ea typeface="+mn-lt"/>
                <a:cs typeface="+mn-lt"/>
              </a:rPr>
              <a:t>a</a:t>
            </a:r>
            <a:r>
              <a:rPr kumimoji="1" lang="ko-KR" altLang="en-US">
                <a:latin typeface="+mj-lt"/>
                <a:ea typeface="+mn-lt"/>
                <a:cs typeface="+mn-lt"/>
              </a:rPr>
              <a:t> </a:t>
            </a:r>
            <a:r>
              <a:rPr kumimoji="1" lang="en-US" altLang="ko-KR">
                <a:latin typeface="+mj-lt"/>
                <a:ea typeface="+mn-lt"/>
                <a:cs typeface="+mn-lt"/>
              </a:rPr>
              <a:t>new</a:t>
            </a:r>
            <a:r>
              <a:rPr kumimoji="1" lang="ko-KR" altLang="en-US">
                <a:latin typeface="+mj-lt"/>
                <a:ea typeface="+mn-lt"/>
                <a:cs typeface="+mn-lt"/>
              </a:rPr>
              <a:t> </a:t>
            </a:r>
            <a:r>
              <a:rPr kumimoji="1" lang="en-US" altLang="ko-KR">
                <a:latin typeface="+mj-lt"/>
                <a:ea typeface="+mn-lt"/>
                <a:cs typeface="+mn-lt"/>
              </a:rPr>
              <a:t>data</a:t>
            </a:r>
            <a:r>
              <a:rPr kumimoji="1" lang="ko-KR" altLang="en-US">
                <a:latin typeface="+mj-lt"/>
                <a:ea typeface="+mn-lt"/>
                <a:cs typeface="+mn-lt"/>
              </a:rPr>
              <a:t> </a:t>
            </a:r>
            <a:r>
              <a:rPr kumimoji="1" lang="en-US" altLang="ko-KR">
                <a:latin typeface="+mj-lt"/>
                <a:ea typeface="+mn-lt"/>
                <a:cs typeface="+mn-lt"/>
              </a:rPr>
              <a:t>point</a:t>
            </a:r>
            <a:r>
              <a:rPr kumimoji="1" lang="ko-KR" altLang="en-US">
                <a:latin typeface="+mj-lt"/>
                <a:ea typeface="+mn-lt"/>
                <a:cs typeface="+mn-lt"/>
              </a:rPr>
              <a:t> </a:t>
            </a:r>
            <a:r>
              <a:rPr kumimoji="1" lang="en-US" altLang="ko-KR">
                <a:latin typeface="+mj-lt"/>
                <a:ea typeface="+mn-lt"/>
                <a:cs typeface="+mn-lt"/>
              </a:rPr>
              <a:t>appears,</a:t>
            </a:r>
            <a:r>
              <a:rPr kumimoji="1" lang="ko-KR" altLang="en-US">
                <a:latin typeface="+mj-lt"/>
                <a:ea typeface="+mn-lt"/>
                <a:cs typeface="+mn-lt"/>
              </a:rPr>
              <a:t> </a:t>
            </a:r>
            <a:br>
              <a:rPr kumimoji="1" lang="ko-KR" altLang="en-US">
                <a:latin typeface="+mj-lt"/>
                <a:ea typeface="+mn-lt"/>
                <a:cs typeface="+mn-lt"/>
              </a:rPr>
            </a:br>
            <a:r>
              <a:rPr kumimoji="1" lang="en-US" altLang="ko-KR">
                <a:latin typeface="+mj-lt"/>
                <a:ea typeface="+mn-lt"/>
                <a:cs typeface="+mn-lt"/>
              </a:rPr>
              <a:t>it</a:t>
            </a:r>
            <a:r>
              <a:rPr kumimoji="1" lang="ko-KR" altLang="en-US">
                <a:latin typeface="+mj-lt"/>
                <a:ea typeface="+mn-lt"/>
                <a:cs typeface="+mn-lt"/>
              </a:rPr>
              <a:t> </a:t>
            </a:r>
            <a:r>
              <a:rPr kumimoji="1" lang="en-US" altLang="ko-KR">
                <a:latin typeface="+mj-lt"/>
                <a:ea typeface="+mn-lt"/>
                <a:cs typeface="+mn-lt"/>
              </a:rPr>
              <a:t>checks</a:t>
            </a:r>
            <a:r>
              <a:rPr kumimoji="1" lang="ko-KR" altLang="en-US">
                <a:latin typeface="+mj-lt"/>
                <a:ea typeface="+mn-lt"/>
                <a:cs typeface="+mn-lt"/>
              </a:rPr>
              <a:t> </a:t>
            </a:r>
            <a:r>
              <a:rPr kumimoji="1" lang="en-US" altLang="ko-KR">
                <a:latin typeface="+mj-lt"/>
                <a:ea typeface="+mn-lt"/>
                <a:cs typeface="+mn-lt"/>
              </a:rPr>
              <a:t>and</a:t>
            </a:r>
            <a:r>
              <a:rPr kumimoji="1" lang="ko-KR" altLang="en-US">
                <a:latin typeface="+mj-lt"/>
                <a:ea typeface="+mn-lt"/>
                <a:cs typeface="+mn-lt"/>
              </a:rPr>
              <a:t> </a:t>
            </a:r>
            <a:r>
              <a:rPr kumimoji="1" lang="en-US" altLang="ko-KR">
                <a:latin typeface="+mj-lt"/>
                <a:ea typeface="+mn-lt"/>
                <a:cs typeface="+mn-lt"/>
              </a:rPr>
              <a:t>classifies</a:t>
            </a:r>
            <a:r>
              <a:rPr kumimoji="1" lang="ko-KR" altLang="en-US">
                <a:latin typeface="+mj-lt"/>
                <a:ea typeface="+mn-lt"/>
                <a:cs typeface="+mn-lt"/>
              </a:rPr>
              <a:t> </a:t>
            </a:r>
            <a:r>
              <a:rPr kumimoji="1" lang="en-US" altLang="ko-KR">
                <a:latin typeface="+mj-lt"/>
                <a:ea typeface="+mn-lt"/>
                <a:cs typeface="+mn-lt"/>
              </a:rPr>
              <a:t>which</a:t>
            </a:r>
            <a:r>
              <a:rPr kumimoji="1" lang="ko-KR" altLang="en-US">
                <a:latin typeface="+mj-lt"/>
                <a:ea typeface="+mn-lt"/>
                <a:cs typeface="+mn-lt"/>
              </a:rPr>
              <a:t> </a:t>
            </a:r>
            <a:r>
              <a:rPr kumimoji="1" lang="en-US" altLang="ko-KR">
                <a:latin typeface="+mj-lt"/>
                <a:ea typeface="+mn-lt"/>
                <a:cs typeface="+mn-lt"/>
              </a:rPr>
              <a:t>side</a:t>
            </a:r>
            <a:r>
              <a:rPr kumimoji="1" lang="ko-KR" altLang="en-US">
                <a:latin typeface="+mj-lt"/>
                <a:ea typeface="+mn-lt"/>
                <a:cs typeface="+mn-lt"/>
              </a:rPr>
              <a:t> </a:t>
            </a:r>
            <a:r>
              <a:rPr kumimoji="1" lang="en-US" altLang="ko-KR">
                <a:latin typeface="+mj-lt"/>
                <a:ea typeface="+mn-lt"/>
                <a:cs typeface="+mn-lt"/>
              </a:rPr>
              <a:t>of</a:t>
            </a:r>
            <a:r>
              <a:rPr kumimoji="1" lang="ko-KR" altLang="en-US">
                <a:latin typeface="+mj-lt"/>
                <a:ea typeface="+mn-lt"/>
                <a:cs typeface="+mn-lt"/>
              </a:rPr>
              <a:t> </a:t>
            </a:r>
            <a:r>
              <a:rPr kumimoji="1" lang="en-US" altLang="ko-KR">
                <a:latin typeface="+mj-lt"/>
                <a:ea typeface="+mn-lt"/>
                <a:cs typeface="+mn-lt"/>
              </a:rPr>
              <a:t>the</a:t>
            </a:r>
            <a:r>
              <a:rPr kumimoji="1" lang="ko-KR" altLang="en-US">
                <a:latin typeface="+mj-lt"/>
                <a:ea typeface="+mn-lt"/>
                <a:cs typeface="+mn-lt"/>
              </a:rPr>
              <a:t> </a:t>
            </a:r>
            <a:r>
              <a:rPr kumimoji="1" lang="en-US" altLang="ko-KR">
                <a:latin typeface="+mj-lt"/>
                <a:ea typeface="+mn-lt"/>
                <a:cs typeface="+mn-lt"/>
              </a:rPr>
              <a:t>boundary</a:t>
            </a:r>
            <a:r>
              <a:rPr kumimoji="1" lang="ko-KR" altLang="en-US">
                <a:latin typeface="+mj-lt"/>
                <a:ea typeface="+mn-lt"/>
                <a:cs typeface="+mn-lt"/>
              </a:rPr>
              <a:t> </a:t>
            </a:r>
            <a:r>
              <a:rPr kumimoji="1" lang="en-US" altLang="ko-KR">
                <a:latin typeface="+mj-lt"/>
                <a:ea typeface="+mn-lt"/>
                <a:cs typeface="+mn-lt"/>
              </a:rPr>
              <a:t>the</a:t>
            </a:r>
            <a:r>
              <a:rPr kumimoji="1" lang="ko-KR" altLang="en-US">
                <a:latin typeface="+mj-lt"/>
                <a:ea typeface="+mn-lt"/>
                <a:cs typeface="+mn-lt"/>
              </a:rPr>
              <a:t> </a:t>
            </a:r>
            <a:r>
              <a:rPr kumimoji="1" lang="en-US" altLang="ko-KR">
                <a:latin typeface="+mj-lt"/>
                <a:ea typeface="+mn-lt"/>
                <a:cs typeface="+mn-lt"/>
              </a:rPr>
              <a:t>point</a:t>
            </a:r>
            <a:r>
              <a:rPr kumimoji="1" lang="ko-KR" altLang="en-US">
                <a:latin typeface="+mj-lt"/>
                <a:ea typeface="+mn-lt"/>
                <a:cs typeface="+mn-lt"/>
              </a:rPr>
              <a:t> </a:t>
            </a:r>
            <a:r>
              <a:rPr kumimoji="1" lang="en-US" altLang="ko-KR">
                <a:latin typeface="+mj-lt"/>
                <a:ea typeface="+mn-lt"/>
                <a:cs typeface="+mn-lt"/>
              </a:rPr>
              <a:t>belongs</a:t>
            </a:r>
            <a:r>
              <a:rPr kumimoji="1" lang="ko-KR" altLang="en-US">
                <a:latin typeface="+mj-lt"/>
                <a:ea typeface="+mn-lt"/>
                <a:cs typeface="+mn-lt"/>
              </a:rPr>
              <a:t> </a:t>
            </a:r>
            <a:r>
              <a:rPr kumimoji="1" lang="en-US" altLang="ko-KR">
                <a:latin typeface="+mj-lt"/>
                <a:ea typeface="+mn-lt"/>
                <a:cs typeface="+mn-lt"/>
              </a:rPr>
              <a:t>to.</a:t>
            </a:r>
            <a:endParaRPr lang="ko-KR" altLang="en-US">
              <a:latin typeface="+mj-lt"/>
              <a:ea typeface="돋움"/>
            </a:endParaRPr>
          </a:p>
          <a:p>
            <a:pPr>
              <a:lnSpc>
                <a:spcPct val="150000"/>
              </a:lnSpc>
            </a:pPr>
            <a:endParaRPr lang="ko-Kore-KR" altLang="ko-KR">
              <a:latin typeface="+mj-lt"/>
              <a:ea typeface="돋움"/>
            </a:endParaRPr>
          </a:p>
        </p:txBody>
      </p:sp>
      <p:cxnSp>
        <p:nvCxnSpPr>
          <p:cNvPr id="12" name="직선 연결선 11">
            <a:extLst>
              <a:ext uri="{FF2B5EF4-FFF2-40B4-BE49-F238E27FC236}">
                <a16:creationId xmlns:a16="http://schemas.microsoft.com/office/drawing/2014/main" id="{9098DEA6-77DC-4338-89C1-0797E0C12196}"/>
              </a:ext>
            </a:extLst>
          </p:cNvPr>
          <p:cNvCxnSpPr>
            <a:cxnSpLocks/>
          </p:cNvCxnSpPr>
          <p:nvPr/>
        </p:nvCxnSpPr>
        <p:spPr>
          <a:xfrm>
            <a:off x="4497648" y="1172401"/>
            <a:ext cx="0" cy="5191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제목 12">
            <a:extLst>
              <a:ext uri="{FF2B5EF4-FFF2-40B4-BE49-F238E27FC236}">
                <a16:creationId xmlns:a16="http://schemas.microsoft.com/office/drawing/2014/main" id="{2F92993D-CE4D-6A19-71BD-4319AC958F84}"/>
              </a:ext>
            </a:extLst>
          </p:cNvPr>
          <p:cNvSpPr>
            <a:spLocks noGrp="1"/>
          </p:cNvSpPr>
          <p:nvPr>
            <p:ph type="ctrTitle"/>
          </p:nvPr>
        </p:nvSpPr>
        <p:spPr>
          <a:xfrm>
            <a:off x="1117214" y="442674"/>
            <a:ext cx="6925732" cy="443198"/>
          </a:xfrm>
        </p:spPr>
        <p:txBody>
          <a:bodyPr/>
          <a:lstStyle/>
          <a:p>
            <a:r>
              <a:rPr lang="en-US" dirty="0">
                <a:latin typeface="Franklin Gothic Medium"/>
              </a:rPr>
              <a:t>Experiment –</a:t>
            </a:r>
            <a:r>
              <a:rPr lang="en-US" dirty="0">
                <a:latin typeface="Franklin Gothic Medium"/>
                <a:ea typeface="돋움"/>
              </a:rPr>
              <a:t> </a:t>
            </a:r>
            <a:r>
              <a:rPr lang="en-US" altLang="ko-KR" dirty="0">
                <a:latin typeface="Franklin Gothic Medium"/>
                <a:ea typeface="돋움"/>
              </a:rPr>
              <a:t>Machine Learning Model</a:t>
            </a:r>
            <a:endParaRPr lang="ko-KR" i="0" dirty="0">
              <a:latin typeface="Franklin Gothic Medium"/>
              <a:ea typeface="돋움"/>
            </a:endParaRPr>
          </a:p>
        </p:txBody>
      </p:sp>
      <p:sp>
        <p:nvSpPr>
          <p:cNvPr id="5" name="TextBox 4">
            <a:extLst>
              <a:ext uri="{FF2B5EF4-FFF2-40B4-BE49-F238E27FC236}">
                <a16:creationId xmlns:a16="http://schemas.microsoft.com/office/drawing/2014/main" id="{FCFE4CFB-C92A-1EEA-3E39-FCDC0C58030B}"/>
              </a:ext>
            </a:extLst>
          </p:cNvPr>
          <p:cNvSpPr txBox="1"/>
          <p:nvPr/>
        </p:nvSpPr>
        <p:spPr>
          <a:xfrm>
            <a:off x="4755149" y="4497499"/>
            <a:ext cx="4084945" cy="872547"/>
          </a:xfrm>
          <a:prstGeom prst="rect">
            <a:avLst/>
          </a:prstGeom>
          <a:noFill/>
        </p:spPr>
        <p:txBody>
          <a:bodyPr wrap="square" rtlCol="0">
            <a:spAutoFit/>
          </a:bodyPr>
          <a:lstStyle/>
          <a:p>
            <a:pPr>
              <a:lnSpc>
                <a:spcPct val="150000"/>
              </a:lnSpc>
            </a:pPr>
            <a:r>
              <a:rPr lang="en-US" altLang="ko-KR">
                <a:latin typeface="+mj-lt"/>
              </a:rPr>
              <a:t>- Fully connected feed-forward artificial neural network</a:t>
            </a:r>
            <a:endParaRPr lang="ko-KR" altLang="en-US">
              <a:latin typeface="+mj-lt"/>
            </a:endParaRPr>
          </a:p>
        </p:txBody>
      </p:sp>
    </p:spTree>
    <p:extLst>
      <p:ext uri="{BB962C8B-B14F-4D97-AF65-F5344CB8AC3E}">
        <p14:creationId xmlns:p14="http://schemas.microsoft.com/office/powerpoint/2010/main" val="1526269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a:xfrm>
            <a:off x="862223" y="1269060"/>
            <a:ext cx="3061169" cy="348536"/>
          </a:xfrm>
        </p:spPr>
        <p:txBody>
          <a:bodyPr/>
          <a:lstStyle/>
          <a:p>
            <a:r>
              <a:rPr lang="en-US" altLang="ko-KR">
                <a:latin typeface="Franklin Gothic Demi Cond"/>
                <a:ea typeface="돋움"/>
              </a:rPr>
              <a:t>- KNN(K-Nearest Neighbors)</a:t>
            </a:r>
          </a:p>
        </p:txBody>
      </p:sp>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부제목 6">
            <a:extLst>
              <a:ext uri="{FF2B5EF4-FFF2-40B4-BE49-F238E27FC236}">
                <a16:creationId xmlns:a16="http://schemas.microsoft.com/office/drawing/2014/main" id="{5D4A9EA3-BDBC-A489-2931-3193B2674F0D}"/>
              </a:ext>
            </a:extLst>
          </p:cNvPr>
          <p:cNvSpPr txBox="1">
            <a:spLocks/>
          </p:cNvSpPr>
          <p:nvPr/>
        </p:nvSpPr>
        <p:spPr>
          <a:xfrm>
            <a:off x="5084509" y="1276460"/>
            <a:ext cx="3246597"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 - GNB(Gaussian Naive Bayes)</a:t>
            </a:r>
            <a:endParaRPr lang="ko-KR" altLang="en-US">
              <a:latin typeface="Franklin Gothic Demi Cond"/>
              <a:ea typeface="돋움"/>
            </a:endParaRPr>
          </a:p>
        </p:txBody>
      </p:sp>
      <p:sp>
        <p:nvSpPr>
          <p:cNvPr id="4" name="TextBox 3">
            <a:extLst>
              <a:ext uri="{FF2B5EF4-FFF2-40B4-BE49-F238E27FC236}">
                <a16:creationId xmlns:a16="http://schemas.microsoft.com/office/drawing/2014/main" id="{C26C0684-4A8A-2004-0C74-17BD5275FD21}"/>
              </a:ext>
            </a:extLst>
          </p:cNvPr>
          <p:cNvSpPr txBox="1"/>
          <p:nvPr/>
        </p:nvSpPr>
        <p:spPr>
          <a:xfrm>
            <a:off x="526146" y="4148742"/>
            <a:ext cx="3800751" cy="1703543"/>
          </a:xfrm>
          <a:prstGeom prst="rect">
            <a:avLst/>
          </a:prstGeom>
          <a:noFill/>
        </p:spPr>
        <p:txBody>
          <a:bodyPr wrap="square" lIns="91440" tIns="45720" rIns="91440" bIns="45720" rtlCol="0" anchor="t">
            <a:spAutoFit/>
          </a:bodyPr>
          <a:lstStyle/>
          <a:p>
            <a:pPr>
              <a:lnSpc>
                <a:spcPct val="150000"/>
              </a:lnSpc>
            </a:pPr>
            <a:r>
              <a:rPr kumimoji="1" lang="en-US" altLang="ko-KR" b="1">
                <a:latin typeface="+mj-lt"/>
                <a:ea typeface="+mn-lt"/>
                <a:cs typeface="+mn-lt"/>
              </a:rPr>
              <a:t>- </a:t>
            </a:r>
            <a:r>
              <a:rPr lang="en-US" altLang="ko-KR">
                <a:latin typeface="+mj-lt"/>
                <a:ea typeface="+mn-lt"/>
                <a:cs typeface="+mn-lt"/>
              </a:rPr>
              <a:t>Selects and Classifies the point that is close to each other, </a:t>
            </a:r>
            <a:r>
              <a:rPr lang="en-US">
                <a:latin typeface="+mj-lt"/>
                <a:ea typeface="+mn-lt"/>
                <a:cs typeface="+mn-lt"/>
              </a:rPr>
              <a:t>based on</a:t>
            </a:r>
            <a:r>
              <a:rPr lang="en-US" altLang="ko-KR">
                <a:latin typeface="+mj-lt"/>
                <a:ea typeface="+mn-lt"/>
                <a:cs typeface="+mn-lt"/>
              </a:rPr>
              <a:t> the distance between data </a:t>
            </a:r>
            <a:r>
              <a:rPr lang="en-US">
                <a:latin typeface="+mj-lt"/>
                <a:ea typeface="+mn-lt"/>
                <a:cs typeface="+mn-lt"/>
              </a:rPr>
              <a:t>according </a:t>
            </a:r>
            <a:r>
              <a:rPr lang="en-US" altLang="ko-KR">
                <a:latin typeface="+mj-lt"/>
                <a:ea typeface="+mn-lt"/>
                <a:cs typeface="+mn-lt"/>
              </a:rPr>
              <a:t>to the K value.</a:t>
            </a:r>
            <a:r>
              <a:rPr lang="ko-KR" altLang="en-US">
                <a:latin typeface="+mj-lt"/>
                <a:ea typeface="+mn-lt"/>
                <a:cs typeface="+mn-lt"/>
              </a:rPr>
              <a:t> </a:t>
            </a:r>
            <a:endParaRPr lang="ko-KR">
              <a:latin typeface="+mj-lt"/>
            </a:endParaRPr>
          </a:p>
        </p:txBody>
      </p:sp>
      <p:pic>
        <p:nvPicPr>
          <p:cNvPr id="20" name="그림 12">
            <a:extLst>
              <a:ext uri="{FF2B5EF4-FFF2-40B4-BE49-F238E27FC236}">
                <a16:creationId xmlns:a16="http://schemas.microsoft.com/office/drawing/2014/main" id="{06A41B33-E665-DA75-EDC3-DEE17562514D}"/>
              </a:ext>
            </a:extLst>
          </p:cNvPr>
          <p:cNvPicPr>
            <a:picLocks noChangeAspect="1"/>
          </p:cNvPicPr>
          <p:nvPr/>
        </p:nvPicPr>
        <p:blipFill>
          <a:blip r:embed="rId3"/>
          <a:stretch>
            <a:fillRect/>
          </a:stretch>
        </p:blipFill>
        <p:spPr>
          <a:xfrm>
            <a:off x="935774" y="1940966"/>
            <a:ext cx="2583481" cy="2128219"/>
          </a:xfrm>
          <a:prstGeom prst="rect">
            <a:avLst/>
          </a:prstGeom>
        </p:spPr>
      </p:pic>
      <p:pic>
        <p:nvPicPr>
          <p:cNvPr id="22" name="그림 13">
            <a:extLst>
              <a:ext uri="{FF2B5EF4-FFF2-40B4-BE49-F238E27FC236}">
                <a16:creationId xmlns:a16="http://schemas.microsoft.com/office/drawing/2014/main" id="{2E670F64-DAC7-43AF-9BC7-0A62AC1B789D}"/>
              </a:ext>
            </a:extLst>
          </p:cNvPr>
          <p:cNvPicPr>
            <a:picLocks noChangeAspect="1"/>
          </p:cNvPicPr>
          <p:nvPr/>
        </p:nvPicPr>
        <p:blipFill>
          <a:blip r:embed="rId4"/>
          <a:stretch>
            <a:fillRect/>
          </a:stretch>
        </p:blipFill>
        <p:spPr>
          <a:xfrm>
            <a:off x="5346190" y="1945633"/>
            <a:ext cx="2743200" cy="2098515"/>
          </a:xfrm>
          <a:prstGeom prst="rect">
            <a:avLst/>
          </a:prstGeom>
        </p:spPr>
      </p:pic>
      <p:cxnSp>
        <p:nvCxnSpPr>
          <p:cNvPr id="23" name="직선 연결선 22">
            <a:extLst>
              <a:ext uri="{FF2B5EF4-FFF2-40B4-BE49-F238E27FC236}">
                <a16:creationId xmlns:a16="http://schemas.microsoft.com/office/drawing/2014/main" id="{6B3E1FF7-24BA-450A-9E94-065FB74F7620}"/>
              </a:ext>
            </a:extLst>
          </p:cNvPr>
          <p:cNvCxnSpPr>
            <a:cxnSpLocks/>
          </p:cNvCxnSpPr>
          <p:nvPr/>
        </p:nvCxnSpPr>
        <p:spPr>
          <a:xfrm>
            <a:off x="4497648" y="1172401"/>
            <a:ext cx="0" cy="5191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 name="제목 4">
            <a:extLst>
              <a:ext uri="{FF2B5EF4-FFF2-40B4-BE49-F238E27FC236}">
                <a16:creationId xmlns:a16="http://schemas.microsoft.com/office/drawing/2014/main" id="{E96AD0DF-B3EB-8119-19E6-A53AEA9758DB}"/>
              </a:ext>
            </a:extLst>
          </p:cNvPr>
          <p:cNvSpPr>
            <a:spLocks noGrp="1"/>
          </p:cNvSpPr>
          <p:nvPr>
            <p:ph type="ctrTitle"/>
          </p:nvPr>
        </p:nvSpPr>
        <p:spPr>
          <a:xfrm>
            <a:off x="1117214" y="442674"/>
            <a:ext cx="6925732" cy="443198"/>
          </a:xfrm>
        </p:spPr>
        <p:txBody>
          <a:bodyPr/>
          <a:lstStyle/>
          <a:p>
            <a:r>
              <a:rPr lang="en-US" altLang="ko-KR" dirty="0">
                <a:latin typeface="Franklin Gothic Medium"/>
                <a:ea typeface="돋움"/>
              </a:rPr>
              <a:t>Experiment – Machine Learning Model</a:t>
            </a:r>
            <a:endParaRPr lang="ko-KR" i="0" dirty="0">
              <a:latin typeface="Franklin Gothic Medium"/>
              <a:ea typeface="돋움"/>
            </a:endParaRPr>
          </a:p>
        </p:txBody>
      </p:sp>
      <p:sp>
        <p:nvSpPr>
          <p:cNvPr id="2" name="TextBox 1">
            <a:extLst>
              <a:ext uri="{FF2B5EF4-FFF2-40B4-BE49-F238E27FC236}">
                <a16:creationId xmlns:a16="http://schemas.microsoft.com/office/drawing/2014/main" id="{59B19D50-C5BD-287C-08E2-32337B358CF0}"/>
              </a:ext>
            </a:extLst>
          </p:cNvPr>
          <p:cNvSpPr txBox="1"/>
          <p:nvPr/>
        </p:nvSpPr>
        <p:spPr>
          <a:xfrm>
            <a:off x="4735836" y="4293495"/>
            <a:ext cx="4104258" cy="1288045"/>
          </a:xfrm>
          <a:prstGeom prst="rect">
            <a:avLst/>
          </a:prstGeom>
          <a:noFill/>
        </p:spPr>
        <p:txBody>
          <a:bodyPr wrap="square" rtlCol="0">
            <a:spAutoFit/>
          </a:bodyPr>
          <a:lstStyle/>
          <a:p>
            <a:pPr>
              <a:lnSpc>
                <a:spcPct val="150000"/>
              </a:lnSpc>
            </a:pPr>
            <a:r>
              <a:rPr lang="en-US" altLang="ko-KR">
                <a:latin typeface="+mj-lt"/>
              </a:rPr>
              <a:t>- Probabilistic classification model used for binary and multiclass problems</a:t>
            </a:r>
          </a:p>
          <a:p>
            <a:pPr>
              <a:lnSpc>
                <a:spcPct val="150000"/>
              </a:lnSpc>
            </a:pPr>
            <a:r>
              <a:rPr lang="en-US" altLang="ko-KR">
                <a:latin typeface="+mj-lt"/>
              </a:rPr>
              <a:t>- Often used for text categorization</a:t>
            </a:r>
          </a:p>
        </p:txBody>
      </p:sp>
    </p:spTree>
    <p:extLst>
      <p:ext uri="{BB962C8B-B14F-4D97-AF65-F5344CB8AC3E}">
        <p14:creationId xmlns:p14="http://schemas.microsoft.com/office/powerpoint/2010/main" val="93089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130696" y="1368747"/>
            <a:ext cx="4168284" cy="417218"/>
          </a:xfrm>
        </p:spPr>
        <p:txBody>
          <a:bodyPr/>
          <a:lstStyle/>
          <a:p>
            <a:r>
              <a:rPr lang="en-US" altLang="ko-KR" dirty="0">
                <a:latin typeface="Franklin Gothic Demi Cond"/>
                <a:ea typeface="돋움"/>
              </a:rPr>
              <a:t>💡 1. Audio Feature Training</a:t>
            </a:r>
            <a:endParaRPr lang="ko-KR" altLang="en-US" dirty="0">
              <a:ea typeface="돋움" panose="020B0600000101010101" pitchFamily="34" charset="-127"/>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a:xfrm>
            <a:off x="8474334" y="5952677"/>
            <a:ext cx="365760" cy="365760"/>
          </a:xfrm>
        </p:spPr>
        <p:txBody>
          <a:bodyPr/>
          <a:lstStyle/>
          <a:p>
            <a:fld id="{8A7A6979-0714-4377-B894-6BE4C2D6E202}" type="slidenum">
              <a:rPr lang="en-US" smtClean="0"/>
              <a:pPr/>
              <a:t>17</a:t>
            </a:fld>
            <a:endParaRPr lang="en-US"/>
          </a:p>
        </p:txBody>
      </p:sp>
      <p:sp>
        <p:nvSpPr>
          <p:cNvPr id="13" name="화살표: 오른쪽 12">
            <a:extLst>
              <a:ext uri="{FF2B5EF4-FFF2-40B4-BE49-F238E27FC236}">
                <a16:creationId xmlns:a16="http://schemas.microsoft.com/office/drawing/2014/main" id="{C036C505-6BF4-86E5-7E1D-7B9EF2862529}"/>
              </a:ext>
            </a:extLst>
          </p:cNvPr>
          <p:cNvSpPr/>
          <p:nvPr/>
        </p:nvSpPr>
        <p:spPr>
          <a:xfrm>
            <a:off x="3459480" y="2308713"/>
            <a:ext cx="2290871" cy="57998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DB5BADAC-CD31-1FB6-2E9B-5C8E565DDA98}"/>
              </a:ext>
            </a:extLst>
          </p:cNvPr>
          <p:cNvPicPr>
            <a:picLocks noChangeAspect="1"/>
          </p:cNvPicPr>
          <p:nvPr/>
        </p:nvPicPr>
        <p:blipFill rotWithShape="1">
          <a:blip r:embed="rId3"/>
          <a:srcRect r="23112"/>
          <a:stretch/>
        </p:blipFill>
        <p:spPr>
          <a:xfrm>
            <a:off x="6301056" y="1675665"/>
            <a:ext cx="2636100" cy="1839928"/>
          </a:xfrm>
          <a:prstGeom prst="rect">
            <a:avLst/>
          </a:prstGeom>
          <a:ln w="38100">
            <a:noFill/>
          </a:ln>
        </p:spPr>
      </p:pic>
      <p:sp>
        <p:nvSpPr>
          <p:cNvPr id="5" name="직사각형 4">
            <a:extLst>
              <a:ext uri="{FF2B5EF4-FFF2-40B4-BE49-F238E27FC236}">
                <a16:creationId xmlns:a16="http://schemas.microsoft.com/office/drawing/2014/main" id="{A990303A-E390-278A-EAB2-FE529013A19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9" name="그룹 38">
            <a:extLst>
              <a:ext uri="{FF2B5EF4-FFF2-40B4-BE49-F238E27FC236}">
                <a16:creationId xmlns:a16="http://schemas.microsoft.com/office/drawing/2014/main" id="{388E20FE-41BA-442C-1F64-1D6BB3CC063D}"/>
              </a:ext>
            </a:extLst>
          </p:cNvPr>
          <p:cNvGrpSpPr/>
          <p:nvPr/>
        </p:nvGrpSpPr>
        <p:grpSpPr>
          <a:xfrm>
            <a:off x="2875824" y="3901212"/>
            <a:ext cx="3569084" cy="794549"/>
            <a:chOff x="5276267" y="2186112"/>
            <a:chExt cx="3569084" cy="794549"/>
          </a:xfrm>
        </p:grpSpPr>
        <p:sp>
          <p:nvSpPr>
            <p:cNvPr id="19" name="TextBox 18">
              <a:extLst>
                <a:ext uri="{FF2B5EF4-FFF2-40B4-BE49-F238E27FC236}">
                  <a16:creationId xmlns:a16="http://schemas.microsoft.com/office/drawing/2014/main" id="{C3E9A4BD-EF04-2F7E-55D3-A0CFCB35AD31}"/>
                </a:ext>
              </a:extLst>
            </p:cNvPr>
            <p:cNvSpPr txBox="1"/>
            <p:nvPr/>
          </p:nvSpPr>
          <p:spPr>
            <a:xfrm>
              <a:off x="6236982" y="2239494"/>
              <a:ext cx="2024713" cy="369332"/>
            </a:xfrm>
            <a:prstGeom prst="rect">
              <a:avLst/>
            </a:prstGeom>
            <a:noFill/>
          </p:spPr>
          <p:txBody>
            <a:bodyPr wrap="square" rtlCol="0">
              <a:spAutoFit/>
            </a:bodyPr>
            <a:lstStyle/>
            <a:p>
              <a:r>
                <a:rPr lang="en-US" altLang="ko-KR" b="1" u="sng" dirty="0"/>
                <a:t>Sampling Rate</a:t>
              </a:r>
              <a:endParaRPr lang="ko-KR" altLang="en-US" b="1" u="sng" dirty="0"/>
            </a:p>
          </p:txBody>
        </p:sp>
        <p:sp>
          <p:nvSpPr>
            <p:cNvPr id="26" name="사각형: 둥근 모서리 25">
              <a:extLst>
                <a:ext uri="{FF2B5EF4-FFF2-40B4-BE49-F238E27FC236}">
                  <a16:creationId xmlns:a16="http://schemas.microsoft.com/office/drawing/2014/main" id="{717C5F12-11C5-6829-36BE-75B1F09B1706}"/>
                </a:ext>
              </a:extLst>
            </p:cNvPr>
            <p:cNvSpPr/>
            <p:nvPr/>
          </p:nvSpPr>
          <p:spPr>
            <a:xfrm>
              <a:off x="5276267" y="2186112"/>
              <a:ext cx="3569084" cy="794549"/>
            </a:xfrm>
            <a:prstGeom prst="roundRect">
              <a:avLst>
                <a:gd name="adj" fmla="val 791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EB99F320-7F1C-FF01-DCDA-ABDD8EBCDDCB}"/>
                </a:ext>
              </a:extLst>
            </p:cNvPr>
            <p:cNvGrpSpPr/>
            <p:nvPr/>
          </p:nvGrpSpPr>
          <p:grpSpPr>
            <a:xfrm>
              <a:off x="5412269" y="2555683"/>
              <a:ext cx="1181797" cy="338554"/>
              <a:chOff x="4614484" y="3070618"/>
              <a:chExt cx="1181797" cy="338554"/>
            </a:xfrm>
          </p:grpSpPr>
          <p:pic>
            <p:nvPicPr>
              <p:cNvPr id="8" name="그림 8">
                <a:extLst>
                  <a:ext uri="{FF2B5EF4-FFF2-40B4-BE49-F238E27FC236}">
                    <a16:creationId xmlns:a16="http://schemas.microsoft.com/office/drawing/2014/main" id="{F56562F8-3281-4F15-8858-618617A85FD8}"/>
                  </a:ext>
                </a:extLst>
              </p:cNvPr>
              <p:cNvPicPr>
                <a:picLocks noChangeAspect="1"/>
              </p:cNvPicPr>
              <p:nvPr/>
            </p:nvPicPr>
            <p:blipFill rotWithShape="1">
              <a:blip r:embed="rId4"/>
              <a:srcRect r="2612" b="9320"/>
              <a:stretch/>
            </p:blipFill>
            <p:spPr>
              <a:xfrm>
                <a:off x="4933601" y="3118653"/>
                <a:ext cx="862680" cy="224569"/>
              </a:xfrm>
              <a:prstGeom prst="rect">
                <a:avLst/>
              </a:prstGeom>
            </p:spPr>
          </p:pic>
          <p:sp>
            <p:nvSpPr>
              <p:cNvPr id="12" name="TextBox 11">
                <a:extLst>
                  <a:ext uri="{FF2B5EF4-FFF2-40B4-BE49-F238E27FC236}">
                    <a16:creationId xmlns:a16="http://schemas.microsoft.com/office/drawing/2014/main" id="{C8A8AC67-648A-DB32-3DEF-CB8C0D0436E2}"/>
                  </a:ext>
                </a:extLst>
              </p:cNvPr>
              <p:cNvSpPr txBox="1"/>
              <p:nvPr/>
            </p:nvSpPr>
            <p:spPr>
              <a:xfrm>
                <a:off x="4614484" y="3070618"/>
                <a:ext cx="447701" cy="338554"/>
              </a:xfrm>
              <a:prstGeom prst="rect">
                <a:avLst/>
              </a:prstGeom>
              <a:noFill/>
            </p:spPr>
            <p:txBody>
              <a:bodyPr wrap="square" rtlCol="0">
                <a:spAutoFit/>
              </a:bodyPr>
              <a:lstStyle/>
              <a:p>
                <a:r>
                  <a:rPr lang="en-US" altLang="ko-KR" sz="1600"/>
                  <a:t>1)</a:t>
                </a:r>
                <a:endParaRPr lang="ko-KR" altLang="en-US" sz="1600"/>
              </a:p>
            </p:txBody>
          </p:sp>
        </p:grpSp>
        <p:grpSp>
          <p:nvGrpSpPr>
            <p:cNvPr id="18" name="그룹 17">
              <a:extLst>
                <a:ext uri="{FF2B5EF4-FFF2-40B4-BE49-F238E27FC236}">
                  <a16:creationId xmlns:a16="http://schemas.microsoft.com/office/drawing/2014/main" id="{ABB33406-785B-5427-EFAD-50A939B48997}"/>
                </a:ext>
              </a:extLst>
            </p:cNvPr>
            <p:cNvGrpSpPr/>
            <p:nvPr/>
          </p:nvGrpSpPr>
          <p:grpSpPr>
            <a:xfrm>
              <a:off x="7377971" y="2555683"/>
              <a:ext cx="1268414" cy="338554"/>
              <a:chOff x="6580186" y="3070618"/>
              <a:chExt cx="1268414" cy="338554"/>
            </a:xfrm>
          </p:grpSpPr>
          <p:pic>
            <p:nvPicPr>
              <p:cNvPr id="9" name="그림 11">
                <a:extLst>
                  <a:ext uri="{FF2B5EF4-FFF2-40B4-BE49-F238E27FC236}">
                    <a16:creationId xmlns:a16="http://schemas.microsoft.com/office/drawing/2014/main" id="{3D875839-577B-E23A-8591-324C760A97C1}"/>
                  </a:ext>
                </a:extLst>
              </p:cNvPr>
              <p:cNvPicPr>
                <a:picLocks noChangeAspect="1"/>
              </p:cNvPicPr>
              <p:nvPr/>
            </p:nvPicPr>
            <p:blipFill rotWithShape="1">
              <a:blip r:embed="rId5"/>
              <a:srcRect t="1" r="3454" b="16561"/>
              <a:stretch/>
            </p:blipFill>
            <p:spPr>
              <a:xfrm>
                <a:off x="6901413" y="3136587"/>
                <a:ext cx="947187" cy="206635"/>
              </a:xfrm>
              <a:prstGeom prst="rect">
                <a:avLst/>
              </a:prstGeom>
            </p:spPr>
          </p:pic>
          <p:sp>
            <p:nvSpPr>
              <p:cNvPr id="15" name="TextBox 14">
                <a:extLst>
                  <a:ext uri="{FF2B5EF4-FFF2-40B4-BE49-F238E27FC236}">
                    <a16:creationId xmlns:a16="http://schemas.microsoft.com/office/drawing/2014/main" id="{6E92D547-01A7-1954-BEB7-62FF756B3F77}"/>
                  </a:ext>
                </a:extLst>
              </p:cNvPr>
              <p:cNvSpPr txBox="1"/>
              <p:nvPr/>
            </p:nvSpPr>
            <p:spPr>
              <a:xfrm>
                <a:off x="6580186" y="3070618"/>
                <a:ext cx="447701" cy="338554"/>
              </a:xfrm>
              <a:prstGeom prst="rect">
                <a:avLst/>
              </a:prstGeom>
              <a:noFill/>
            </p:spPr>
            <p:txBody>
              <a:bodyPr wrap="square" rtlCol="0">
                <a:spAutoFit/>
              </a:bodyPr>
              <a:lstStyle/>
              <a:p>
                <a:r>
                  <a:rPr lang="en-US" altLang="ko-KR" sz="1600"/>
                  <a:t>2)</a:t>
                </a:r>
                <a:endParaRPr lang="ko-KR" altLang="en-US" sz="1600"/>
              </a:p>
            </p:txBody>
          </p:sp>
        </p:grpSp>
      </p:grpSp>
      <p:pic>
        <p:nvPicPr>
          <p:cNvPr id="36" name="그림 35">
            <a:extLst>
              <a:ext uri="{FF2B5EF4-FFF2-40B4-BE49-F238E27FC236}">
                <a16:creationId xmlns:a16="http://schemas.microsoft.com/office/drawing/2014/main" id="{E4349ABB-E23D-A8C1-5C9B-1EAE4CF2BCB6}"/>
              </a:ext>
            </a:extLst>
          </p:cNvPr>
          <p:cNvPicPr>
            <a:picLocks noChangeAspect="1"/>
          </p:cNvPicPr>
          <p:nvPr/>
        </p:nvPicPr>
        <p:blipFill>
          <a:blip r:embed="rId6"/>
          <a:stretch>
            <a:fillRect/>
          </a:stretch>
        </p:blipFill>
        <p:spPr>
          <a:xfrm>
            <a:off x="633457" y="1937029"/>
            <a:ext cx="2190635" cy="1436649"/>
          </a:xfrm>
          <a:prstGeom prst="rect">
            <a:avLst/>
          </a:prstGeom>
        </p:spPr>
      </p:pic>
      <p:sp>
        <p:nvSpPr>
          <p:cNvPr id="42" name="TextBox 41">
            <a:extLst>
              <a:ext uri="{FF2B5EF4-FFF2-40B4-BE49-F238E27FC236}">
                <a16:creationId xmlns:a16="http://schemas.microsoft.com/office/drawing/2014/main" id="{E931F827-D3EA-2277-4FEA-2336A81254E9}"/>
              </a:ext>
            </a:extLst>
          </p:cNvPr>
          <p:cNvSpPr txBox="1"/>
          <p:nvPr/>
        </p:nvSpPr>
        <p:spPr>
          <a:xfrm>
            <a:off x="3230880" y="2835339"/>
            <a:ext cx="2858973" cy="830997"/>
          </a:xfrm>
          <a:prstGeom prst="rect">
            <a:avLst/>
          </a:prstGeom>
          <a:noFill/>
        </p:spPr>
        <p:txBody>
          <a:bodyPr wrap="square" lIns="91440" tIns="45720" rIns="91440" bIns="45720" rtlCol="0" anchor="t">
            <a:spAutoFit/>
          </a:bodyPr>
          <a:lstStyle/>
          <a:p>
            <a:pPr algn="ctr"/>
            <a:r>
              <a:rPr lang="en-US" altLang="ko-KR" sz="1600" b="1" i="1">
                <a:ea typeface="돋움"/>
              </a:rPr>
              <a:t>Feature Extraction</a:t>
            </a:r>
          </a:p>
          <a:p>
            <a:pPr algn="ctr"/>
            <a:r>
              <a:rPr lang="en-US" altLang="ko-KR" sz="1600" b="1" i="1">
                <a:ea typeface="돋움"/>
              </a:rPr>
              <a:t>(MFCC, Mel Spectrogram, </a:t>
            </a:r>
          </a:p>
          <a:p>
            <a:pPr algn="ctr"/>
            <a:r>
              <a:rPr lang="en-US" altLang="ko-KR" sz="1600" b="1" i="1">
                <a:ea typeface="돋움"/>
              </a:rPr>
              <a:t>Log-Mel Spectrogram, GTCC) </a:t>
            </a:r>
            <a:endParaRPr lang="en-US" sz="1600" b="1" i="1">
              <a:ea typeface="돋움"/>
            </a:endParaRPr>
          </a:p>
        </p:txBody>
      </p:sp>
      <p:sp>
        <p:nvSpPr>
          <p:cNvPr id="43" name="TextBox 42">
            <a:extLst>
              <a:ext uri="{FF2B5EF4-FFF2-40B4-BE49-F238E27FC236}">
                <a16:creationId xmlns:a16="http://schemas.microsoft.com/office/drawing/2014/main" id="{1BD0EDA9-3FDF-BDDF-6085-0CE1717CB60F}"/>
              </a:ext>
            </a:extLst>
          </p:cNvPr>
          <p:cNvSpPr txBox="1"/>
          <p:nvPr/>
        </p:nvSpPr>
        <p:spPr>
          <a:xfrm>
            <a:off x="7080856" y="3452582"/>
            <a:ext cx="1076499" cy="261610"/>
          </a:xfrm>
          <a:prstGeom prst="rect">
            <a:avLst/>
          </a:prstGeom>
          <a:noFill/>
        </p:spPr>
        <p:txBody>
          <a:bodyPr wrap="square" lIns="91440" tIns="45720" rIns="91440" bIns="45720" rtlCol="0" anchor="t">
            <a:spAutoFit/>
          </a:bodyPr>
          <a:lstStyle/>
          <a:p>
            <a:r>
              <a:rPr lang="en-US" altLang="ko-KR" sz="1100" b="1" u="sng">
                <a:ea typeface="돋움"/>
              </a:rPr>
              <a:t>Audio Feature </a:t>
            </a:r>
            <a:endParaRPr lang="ko-KR" altLang="en-US"/>
          </a:p>
        </p:txBody>
      </p:sp>
      <p:sp>
        <p:nvSpPr>
          <p:cNvPr id="47" name="Text Placeholder 3">
            <a:extLst>
              <a:ext uri="{FF2B5EF4-FFF2-40B4-BE49-F238E27FC236}">
                <a16:creationId xmlns:a16="http://schemas.microsoft.com/office/drawing/2014/main" id="{0AFCF1CA-41F8-9D23-F142-25B221F1C6E2}"/>
              </a:ext>
            </a:extLst>
          </p:cNvPr>
          <p:cNvSpPr>
            <a:spLocks noGrp="1"/>
          </p:cNvSpPr>
          <p:nvPr>
            <p:ph type="body" sz="quarter" idx="14"/>
          </p:nvPr>
        </p:nvSpPr>
        <p:spPr>
          <a:xfrm>
            <a:off x="1077362" y="5272982"/>
            <a:ext cx="7176181" cy="581411"/>
          </a:xfrm>
        </p:spPr>
        <p:txBody>
          <a:bodyPr vert="horz" lIns="0" tIns="0" rIns="0" bIns="0" rtlCol="0" anchor="t">
            <a:noAutofit/>
          </a:bodyPr>
          <a:lstStyle/>
          <a:p>
            <a:r>
              <a:rPr lang="en-US" sz="2400" dirty="0">
                <a:latin typeface="Franklin Gothic Medium Cond"/>
                <a:ea typeface="돋움"/>
              </a:rPr>
              <a:t>Using low sampling </a:t>
            </a:r>
            <a:r>
              <a:rPr lang="en-US" sz="2400">
                <a:latin typeface="Franklin Gothic Medium Cond"/>
                <a:ea typeface="돋움"/>
              </a:rPr>
              <a:t>rates                  Data size becomes smaller 		</a:t>
            </a:r>
            <a:endParaRPr lang="en-US" altLang="ko-KR" sz="2400">
              <a:latin typeface="Franklin Gothic Medium Cond"/>
              <a:ea typeface="돋움"/>
            </a:endParaRPr>
          </a:p>
        </p:txBody>
      </p:sp>
      <p:cxnSp>
        <p:nvCxnSpPr>
          <p:cNvPr id="10" name="직선 화살표 연결선 9">
            <a:extLst>
              <a:ext uri="{FF2B5EF4-FFF2-40B4-BE49-F238E27FC236}">
                <a16:creationId xmlns:a16="http://schemas.microsoft.com/office/drawing/2014/main" id="{B3DBBC86-5422-2017-5EE0-920822A644AA}"/>
              </a:ext>
            </a:extLst>
          </p:cNvPr>
          <p:cNvCxnSpPr>
            <a:cxnSpLocks/>
          </p:cNvCxnSpPr>
          <p:nvPr/>
        </p:nvCxnSpPr>
        <p:spPr>
          <a:xfrm>
            <a:off x="320263" y="4986608"/>
            <a:ext cx="8503474" cy="16329"/>
          </a:xfrm>
          <a:prstGeom prst="straightConnector1">
            <a:avLst/>
          </a:prstGeom>
          <a:ln w="12700">
            <a:solidFill>
              <a:schemeClr val="tx2">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E02F0537-5285-F19C-B4A6-85C247EA747F}"/>
              </a:ext>
            </a:extLst>
          </p:cNvPr>
          <p:cNvCxnSpPr/>
          <p:nvPr/>
        </p:nvCxnSpPr>
        <p:spPr>
          <a:xfrm>
            <a:off x="4461555" y="5491657"/>
            <a:ext cx="370891"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13D309-9CF8-F8BD-46DF-CEE8D1BC7C9B}"/>
              </a:ext>
            </a:extLst>
          </p:cNvPr>
          <p:cNvSpPr txBox="1"/>
          <p:nvPr/>
        </p:nvSpPr>
        <p:spPr>
          <a:xfrm>
            <a:off x="1354596" y="3381810"/>
            <a:ext cx="943864" cy="261610"/>
          </a:xfrm>
          <a:prstGeom prst="rect">
            <a:avLst/>
          </a:prstGeom>
          <a:noFill/>
        </p:spPr>
        <p:txBody>
          <a:bodyPr wrap="square" lIns="91440" tIns="45720" rIns="91440" bIns="45720" rtlCol="0" anchor="t">
            <a:spAutoFit/>
          </a:bodyPr>
          <a:lstStyle/>
          <a:p>
            <a:r>
              <a:rPr lang="en-US" altLang="ko-KR" sz="1100" b="1" u="sng">
                <a:ea typeface="돋움"/>
              </a:rPr>
              <a:t>Raw wav file</a:t>
            </a:r>
          </a:p>
        </p:txBody>
      </p:sp>
      <p:sp>
        <p:nvSpPr>
          <p:cNvPr id="16" name="제목 15">
            <a:extLst>
              <a:ext uri="{FF2B5EF4-FFF2-40B4-BE49-F238E27FC236}">
                <a16:creationId xmlns:a16="http://schemas.microsoft.com/office/drawing/2014/main" id="{E979E26A-536E-502D-5A7F-FCA751412F0C}"/>
              </a:ext>
            </a:extLst>
          </p:cNvPr>
          <p:cNvSpPr>
            <a:spLocks noGrp="1"/>
          </p:cNvSpPr>
          <p:nvPr>
            <p:ph type="ctrTitle"/>
          </p:nvPr>
        </p:nvSpPr>
        <p:spPr>
          <a:xfrm>
            <a:off x="1117214" y="442674"/>
            <a:ext cx="6925732" cy="443198"/>
          </a:xfrm>
        </p:spPr>
        <p:txBody>
          <a:bodyPr/>
          <a:lstStyle/>
          <a:p>
            <a:r>
              <a:rPr lang="en-US" altLang="ko-KR" dirty="0">
                <a:latin typeface="Franklin Gothic Medium"/>
                <a:ea typeface="돋움"/>
              </a:rPr>
              <a:t>Experiment – Audio Classification</a:t>
            </a:r>
            <a:endParaRPr lang="ko-KR" i="0" dirty="0"/>
          </a:p>
        </p:txBody>
      </p:sp>
    </p:spTree>
    <p:extLst>
      <p:ext uri="{BB962C8B-B14F-4D97-AF65-F5344CB8AC3E}">
        <p14:creationId xmlns:p14="http://schemas.microsoft.com/office/powerpoint/2010/main" val="1481046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C8B6F30C-B932-0B51-823A-892D164FBADD}"/>
              </a:ext>
            </a:extLst>
          </p:cNvPr>
          <p:cNvSpPr/>
          <p:nvPr/>
        </p:nvSpPr>
        <p:spPr>
          <a:xfrm>
            <a:off x="251460" y="5847057"/>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D93C4171-50A7-908F-2C0D-20F7EF110319}"/>
              </a:ext>
            </a:extLst>
          </p:cNvPr>
          <p:cNvSpPr>
            <a:spLocks noGrp="1"/>
          </p:cNvSpPr>
          <p:nvPr>
            <p:ph type="ctrTitle"/>
          </p:nvPr>
        </p:nvSpPr>
        <p:spPr>
          <a:xfrm>
            <a:off x="1117214" y="442674"/>
            <a:ext cx="6925732" cy="443198"/>
          </a:xfrm>
        </p:spPr>
        <p:txBody>
          <a:bodyPr/>
          <a:lstStyle/>
          <a:p>
            <a:r>
              <a:rPr lang="en-US">
                <a:latin typeface="Franklin Gothic Medium"/>
              </a:rPr>
              <a:t>Experiment – Image Classification</a:t>
            </a:r>
            <a:endParaRPr lang="en-US" altLang="ko-KR">
              <a:latin typeface="Franklin Gothic Medium"/>
              <a:ea typeface="돋움"/>
            </a:endParaRPr>
          </a:p>
        </p:txBody>
      </p:sp>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130696" y="1370955"/>
            <a:ext cx="3584084" cy="715208"/>
          </a:xfrm>
        </p:spPr>
        <p:txBody>
          <a:bodyPr/>
          <a:lstStyle/>
          <a:p>
            <a:r>
              <a:rPr lang="en-US" altLang="ko-KR" dirty="0">
                <a:latin typeface="Franklin Gothic Demi Cond"/>
                <a:ea typeface="돋움"/>
              </a:rPr>
              <a:t>💡 2. Image Feature Training</a:t>
            </a:r>
            <a:endParaRPr lang="ko-KR" altLang="en-US" dirty="0">
              <a:ea typeface="돋움" panose="020B0600000101010101" pitchFamily="34" charset="-127"/>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a:xfrm>
            <a:off x="8474334" y="5952677"/>
            <a:ext cx="365760" cy="365760"/>
          </a:xfrm>
        </p:spPr>
        <p:txBody>
          <a:bodyPr/>
          <a:lstStyle/>
          <a:p>
            <a:fld id="{8A7A6979-0714-4377-B894-6BE4C2D6E202}" type="slidenum">
              <a:rPr lang="en-US" smtClean="0"/>
              <a:pPr/>
              <a:t>18</a:t>
            </a:fld>
            <a:endParaRPr lang="en-US"/>
          </a:p>
        </p:txBody>
      </p:sp>
      <p:sp>
        <p:nvSpPr>
          <p:cNvPr id="5" name="직사각형 4">
            <a:extLst>
              <a:ext uri="{FF2B5EF4-FFF2-40B4-BE49-F238E27FC236}">
                <a16:creationId xmlns:a16="http://schemas.microsoft.com/office/drawing/2014/main" id="{A990303A-E390-278A-EAB2-FE529013A19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7D435C79-2262-C0E2-A5E8-F7C7AD75EF99}"/>
              </a:ext>
            </a:extLst>
          </p:cNvPr>
          <p:cNvSpPr/>
          <p:nvPr/>
        </p:nvSpPr>
        <p:spPr>
          <a:xfrm>
            <a:off x="3367053" y="2302562"/>
            <a:ext cx="2072804" cy="58110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9A7EB4AC-D0AA-2AF7-4438-A86C58D07969}"/>
              </a:ext>
            </a:extLst>
          </p:cNvPr>
          <p:cNvSpPr txBox="1"/>
          <p:nvPr/>
        </p:nvSpPr>
        <p:spPr>
          <a:xfrm>
            <a:off x="2704104" y="2883666"/>
            <a:ext cx="3373908" cy="584775"/>
          </a:xfrm>
          <a:prstGeom prst="rect">
            <a:avLst/>
          </a:prstGeom>
          <a:noFill/>
        </p:spPr>
        <p:txBody>
          <a:bodyPr wrap="square" lIns="91440" tIns="45720" rIns="91440" bIns="45720" rtlCol="0" anchor="t">
            <a:spAutoFit/>
          </a:bodyPr>
          <a:lstStyle/>
          <a:p>
            <a:pPr algn="ctr"/>
            <a:r>
              <a:rPr lang="en-US" altLang="ko-KR" sz="1600" b="1" i="1">
                <a:ea typeface="돋움"/>
              </a:rPr>
              <a:t>Feature Extraction</a:t>
            </a:r>
          </a:p>
          <a:p>
            <a:pPr algn="ctr"/>
            <a:r>
              <a:rPr lang="en-US" altLang="ko-KR" sz="1600" b="1" i="1">
                <a:ea typeface="돋움"/>
              </a:rPr>
              <a:t>(only MFCC, Mel Spectrogram) </a:t>
            </a:r>
          </a:p>
        </p:txBody>
      </p:sp>
      <p:sp>
        <p:nvSpPr>
          <p:cNvPr id="15" name="TextBox 14">
            <a:extLst>
              <a:ext uri="{FF2B5EF4-FFF2-40B4-BE49-F238E27FC236}">
                <a16:creationId xmlns:a16="http://schemas.microsoft.com/office/drawing/2014/main" id="{6B205818-1A1F-8F65-A352-4B29D6D5AB91}"/>
              </a:ext>
            </a:extLst>
          </p:cNvPr>
          <p:cNvSpPr txBox="1"/>
          <p:nvPr/>
        </p:nvSpPr>
        <p:spPr>
          <a:xfrm>
            <a:off x="1354596" y="3381810"/>
            <a:ext cx="943864" cy="261610"/>
          </a:xfrm>
          <a:prstGeom prst="rect">
            <a:avLst/>
          </a:prstGeom>
          <a:noFill/>
        </p:spPr>
        <p:txBody>
          <a:bodyPr wrap="square" lIns="91440" tIns="45720" rIns="91440" bIns="45720" rtlCol="0" anchor="t">
            <a:spAutoFit/>
          </a:bodyPr>
          <a:lstStyle/>
          <a:p>
            <a:r>
              <a:rPr lang="en-US" altLang="ko-KR" sz="1100" b="1" u="sng">
                <a:ea typeface="돋움"/>
              </a:rPr>
              <a:t>Raw wav file</a:t>
            </a:r>
          </a:p>
        </p:txBody>
      </p:sp>
      <p:sp>
        <p:nvSpPr>
          <p:cNvPr id="12" name="Text Placeholder 3">
            <a:extLst>
              <a:ext uri="{FF2B5EF4-FFF2-40B4-BE49-F238E27FC236}">
                <a16:creationId xmlns:a16="http://schemas.microsoft.com/office/drawing/2014/main" id="{95A03DAA-737F-5A83-01E2-8503731B8936}"/>
              </a:ext>
            </a:extLst>
          </p:cNvPr>
          <p:cNvSpPr>
            <a:spLocks noGrp="1"/>
          </p:cNvSpPr>
          <p:nvPr>
            <p:ph type="body" sz="quarter" idx="14"/>
          </p:nvPr>
        </p:nvSpPr>
        <p:spPr>
          <a:xfrm>
            <a:off x="787812" y="5764366"/>
            <a:ext cx="7686535" cy="550012"/>
          </a:xfrm>
        </p:spPr>
        <p:txBody>
          <a:bodyPr vert="horz" lIns="0" tIns="0" rIns="0" bIns="0" rtlCol="0" anchor="t">
            <a:noAutofit/>
          </a:bodyPr>
          <a:lstStyle/>
          <a:p>
            <a:r>
              <a:rPr lang="en-US" altLang="ko-KR" sz="2400">
                <a:latin typeface="Franklin Gothic Medium Cond"/>
                <a:ea typeface="돋움"/>
              </a:rPr>
              <a:t>The</a:t>
            </a:r>
            <a:r>
              <a:rPr lang="ko-KR" sz="2400">
                <a:latin typeface="Franklin Gothic Medium Cond"/>
                <a:ea typeface="돋움"/>
              </a:rPr>
              <a:t> </a:t>
            </a:r>
            <a:r>
              <a:rPr lang="en-US" altLang="ko-KR" sz="2400" err="1">
                <a:latin typeface="Franklin Gothic Medium Cond"/>
                <a:ea typeface="돋움"/>
              </a:rPr>
              <a:t>mel</a:t>
            </a:r>
            <a:r>
              <a:rPr lang="en-US" altLang="ko-KR" sz="2400">
                <a:latin typeface="Franklin Gothic Medium Cond"/>
                <a:ea typeface="돋움"/>
              </a:rPr>
              <a:t>-spectrogram</a:t>
            </a:r>
            <a:r>
              <a:rPr lang="ko-KR" altLang="en-US" sz="2400">
                <a:latin typeface="Franklin Gothic Medium Cond"/>
                <a:ea typeface="돋움"/>
              </a:rPr>
              <a:t> </a:t>
            </a:r>
            <a:r>
              <a:rPr lang="en-US" altLang="ko-KR" sz="2400">
                <a:latin typeface="Franklin Gothic Medium Cond"/>
                <a:ea typeface="돋움"/>
              </a:rPr>
              <a:t>image</a:t>
            </a:r>
            <a:r>
              <a:rPr lang="ko-KR" sz="2400">
                <a:latin typeface="Franklin Gothic Medium Cond"/>
                <a:ea typeface="돋움"/>
              </a:rPr>
              <a:t> </a:t>
            </a:r>
            <a:r>
              <a:rPr lang="en-US" altLang="ko-KR" sz="2400">
                <a:latin typeface="Franklin Gothic Medium Cond"/>
                <a:ea typeface="돋움"/>
              </a:rPr>
              <a:t>for</a:t>
            </a:r>
            <a:r>
              <a:rPr lang="ko-KR" altLang="en-US" sz="2400">
                <a:latin typeface="Franklin Gothic Medium Cond"/>
                <a:ea typeface="돋움"/>
              </a:rPr>
              <a:t> </a:t>
            </a:r>
            <a:r>
              <a:rPr lang="ko-KR" altLang="en-US" sz="2400" err="1">
                <a:latin typeface="Franklin Gothic Medium Cond"/>
                <a:ea typeface="돋움"/>
              </a:rPr>
              <a:t>e</a:t>
            </a:r>
            <a:r>
              <a:rPr lang="en-US" altLang="ko-KR" sz="2400">
                <a:latin typeface="Franklin Gothic Medium Cond"/>
                <a:ea typeface="돋움"/>
              </a:rPr>
              <a:t>ach</a:t>
            </a:r>
            <a:r>
              <a:rPr lang="ko-KR" sz="2400">
                <a:latin typeface="Franklin Gothic Medium Cond"/>
                <a:ea typeface="돋움"/>
              </a:rPr>
              <a:t> </a:t>
            </a:r>
            <a:r>
              <a:rPr lang="en-US" altLang="ko-KR" sz="2400">
                <a:latin typeface="Franklin Gothic Medium Cond"/>
                <a:ea typeface="돋움"/>
              </a:rPr>
              <a:t>animal</a:t>
            </a:r>
            <a:r>
              <a:rPr lang="ko-KR" altLang="en-US" sz="2400">
                <a:latin typeface="Franklin Gothic Medium Cond"/>
                <a:ea typeface="돋움"/>
              </a:rPr>
              <a:t> </a:t>
            </a:r>
            <a:r>
              <a:rPr lang="en-US" altLang="ko-KR" sz="2400">
                <a:latin typeface="Franklin Gothic Medium Cond"/>
                <a:ea typeface="돋움"/>
              </a:rPr>
              <a:t>looks</a:t>
            </a:r>
            <a:r>
              <a:rPr lang="ko-KR" sz="2400">
                <a:latin typeface="Franklin Gothic Medium Cond"/>
                <a:ea typeface="돋움"/>
              </a:rPr>
              <a:t> </a:t>
            </a:r>
            <a:r>
              <a:rPr lang="en-US" altLang="ko-KR" sz="2400">
                <a:latin typeface="Franklin Gothic Medium Cond"/>
                <a:ea typeface="돋움"/>
              </a:rPr>
              <a:t>very</a:t>
            </a:r>
            <a:r>
              <a:rPr lang="ko-KR" sz="2400">
                <a:latin typeface="Franklin Gothic Medium Cond"/>
                <a:ea typeface="돋움"/>
              </a:rPr>
              <a:t> </a:t>
            </a:r>
            <a:r>
              <a:rPr lang="en-US" altLang="ko-KR" sz="2400">
                <a:latin typeface="Franklin Gothic Medium Cond"/>
                <a:ea typeface="돋움"/>
              </a:rPr>
              <a:t>different.</a:t>
            </a:r>
            <a:endParaRPr lang="ko-KR" altLang="en-US" sz="2400">
              <a:ea typeface="돋움"/>
            </a:endParaRPr>
          </a:p>
        </p:txBody>
      </p:sp>
      <p:pic>
        <p:nvPicPr>
          <p:cNvPr id="13" name="그림 13" descr="텍스트이(가) 표시된 사진&#10;&#10;자동 생성된 설명">
            <a:extLst>
              <a:ext uri="{FF2B5EF4-FFF2-40B4-BE49-F238E27FC236}">
                <a16:creationId xmlns:a16="http://schemas.microsoft.com/office/drawing/2014/main" id="{AD302ED0-1817-F179-C44D-A59733FB4153}"/>
              </a:ext>
            </a:extLst>
          </p:cNvPr>
          <p:cNvPicPr>
            <a:picLocks noChangeAspect="1"/>
          </p:cNvPicPr>
          <p:nvPr/>
        </p:nvPicPr>
        <p:blipFill>
          <a:blip r:embed="rId3"/>
          <a:stretch>
            <a:fillRect/>
          </a:stretch>
        </p:blipFill>
        <p:spPr>
          <a:xfrm>
            <a:off x="397995" y="4465125"/>
            <a:ext cx="2743200" cy="1066800"/>
          </a:xfrm>
          <a:prstGeom prst="rect">
            <a:avLst/>
          </a:prstGeom>
        </p:spPr>
      </p:pic>
      <p:pic>
        <p:nvPicPr>
          <p:cNvPr id="14" name="그림 19" descr="텍스트이(가) 표시된 사진&#10;&#10;자동 생성된 설명">
            <a:extLst>
              <a:ext uri="{FF2B5EF4-FFF2-40B4-BE49-F238E27FC236}">
                <a16:creationId xmlns:a16="http://schemas.microsoft.com/office/drawing/2014/main" id="{4810C2E7-99A0-B2A5-EDB3-7AE052FDDD57}"/>
              </a:ext>
            </a:extLst>
          </p:cNvPr>
          <p:cNvPicPr>
            <a:picLocks noChangeAspect="1"/>
          </p:cNvPicPr>
          <p:nvPr/>
        </p:nvPicPr>
        <p:blipFill>
          <a:blip r:embed="rId4"/>
          <a:stretch>
            <a:fillRect/>
          </a:stretch>
        </p:blipFill>
        <p:spPr>
          <a:xfrm>
            <a:off x="3247331" y="4465125"/>
            <a:ext cx="2743200" cy="1066800"/>
          </a:xfrm>
          <a:prstGeom prst="rect">
            <a:avLst/>
          </a:prstGeom>
        </p:spPr>
      </p:pic>
      <p:pic>
        <p:nvPicPr>
          <p:cNvPr id="21" name="그림 21" descr="텍스트이(가) 표시된 사진&#10;&#10;자동 생성된 설명">
            <a:extLst>
              <a:ext uri="{FF2B5EF4-FFF2-40B4-BE49-F238E27FC236}">
                <a16:creationId xmlns:a16="http://schemas.microsoft.com/office/drawing/2014/main" id="{C5113136-5D6D-9D4C-4843-07F835B20699}"/>
              </a:ext>
            </a:extLst>
          </p:cNvPr>
          <p:cNvPicPr>
            <a:picLocks noChangeAspect="1"/>
          </p:cNvPicPr>
          <p:nvPr/>
        </p:nvPicPr>
        <p:blipFill>
          <a:blip r:embed="rId5"/>
          <a:stretch>
            <a:fillRect/>
          </a:stretch>
        </p:blipFill>
        <p:spPr>
          <a:xfrm>
            <a:off x="6121160" y="4465125"/>
            <a:ext cx="2743200" cy="1066800"/>
          </a:xfrm>
          <a:prstGeom prst="rect">
            <a:avLst/>
          </a:prstGeom>
        </p:spPr>
      </p:pic>
      <p:grpSp>
        <p:nvGrpSpPr>
          <p:cNvPr id="20" name="그룹 19">
            <a:extLst>
              <a:ext uri="{FF2B5EF4-FFF2-40B4-BE49-F238E27FC236}">
                <a16:creationId xmlns:a16="http://schemas.microsoft.com/office/drawing/2014/main" id="{F6BC01A5-8479-766C-5646-2CD6B6C0BB47}"/>
              </a:ext>
            </a:extLst>
          </p:cNvPr>
          <p:cNvGrpSpPr/>
          <p:nvPr/>
        </p:nvGrpSpPr>
        <p:grpSpPr>
          <a:xfrm>
            <a:off x="5998803" y="2653321"/>
            <a:ext cx="2550457" cy="1263824"/>
            <a:chOff x="5998803" y="2653321"/>
            <a:chExt cx="2550457" cy="1263824"/>
          </a:xfrm>
        </p:grpSpPr>
        <p:sp>
          <p:nvSpPr>
            <p:cNvPr id="16" name="TextBox 15">
              <a:extLst>
                <a:ext uri="{FF2B5EF4-FFF2-40B4-BE49-F238E27FC236}">
                  <a16:creationId xmlns:a16="http://schemas.microsoft.com/office/drawing/2014/main" id="{73A8479D-3F70-92EC-65F7-490522BDA96F}"/>
                </a:ext>
              </a:extLst>
            </p:cNvPr>
            <p:cNvSpPr txBox="1"/>
            <p:nvPr/>
          </p:nvSpPr>
          <p:spPr>
            <a:xfrm flipH="1">
              <a:off x="5998803" y="3655535"/>
              <a:ext cx="2550456" cy="261610"/>
            </a:xfrm>
            <a:prstGeom prst="rect">
              <a:avLst/>
            </a:prstGeom>
            <a:noFill/>
          </p:spPr>
          <p:txBody>
            <a:bodyPr wrap="square" lIns="91440" tIns="45720" rIns="91440" bIns="45720" rtlCol="0" anchor="t">
              <a:spAutoFit/>
            </a:bodyPr>
            <a:lstStyle/>
            <a:p>
              <a:pPr algn="ctr"/>
              <a:r>
                <a:rPr lang="en-US" altLang="ko-KR" sz="1000" b="1">
                  <a:ea typeface="돋움"/>
                </a:rPr>
                <a:t>(b) </a:t>
              </a:r>
              <a:r>
                <a:rPr lang="en-US" altLang="ko-KR" sz="1100" b="1">
                  <a:ea typeface="돋움"/>
                </a:rPr>
                <a:t>Extracted</a:t>
              </a:r>
              <a:r>
                <a:rPr lang="en-US" altLang="ko-KR" sz="1000" b="1">
                  <a:ea typeface="돋움"/>
                </a:rPr>
                <a:t> feature in Mel Spectrogram</a:t>
              </a:r>
              <a:endParaRPr lang="ko-KR" altLang="en-US" sz="1000">
                <a:ea typeface="돋움"/>
              </a:endParaRPr>
            </a:p>
          </p:txBody>
        </p:sp>
        <p:pic>
          <p:nvPicPr>
            <p:cNvPr id="22" name="그림 22" descr="텍스트이(가) 표시된 사진&#10;&#10;자동 생성된 설명">
              <a:extLst>
                <a:ext uri="{FF2B5EF4-FFF2-40B4-BE49-F238E27FC236}">
                  <a16:creationId xmlns:a16="http://schemas.microsoft.com/office/drawing/2014/main" id="{73B944E7-5903-EAC7-E09E-72CD850B4C58}"/>
                </a:ext>
              </a:extLst>
            </p:cNvPr>
            <p:cNvPicPr>
              <a:picLocks noChangeAspect="1"/>
            </p:cNvPicPr>
            <p:nvPr/>
          </p:nvPicPr>
          <p:blipFill>
            <a:blip r:embed="rId5"/>
            <a:stretch>
              <a:fillRect/>
            </a:stretch>
          </p:blipFill>
          <p:spPr>
            <a:xfrm>
              <a:off x="6010167" y="2653321"/>
              <a:ext cx="2539093" cy="985158"/>
            </a:xfrm>
            <a:prstGeom prst="rect">
              <a:avLst/>
            </a:prstGeom>
          </p:spPr>
        </p:pic>
      </p:grpSp>
      <p:cxnSp>
        <p:nvCxnSpPr>
          <p:cNvPr id="23" name="직선 화살표 연결선 22">
            <a:extLst>
              <a:ext uri="{FF2B5EF4-FFF2-40B4-BE49-F238E27FC236}">
                <a16:creationId xmlns:a16="http://schemas.microsoft.com/office/drawing/2014/main" id="{80945A4C-78D6-2541-23F9-DCB2007B7CF4}"/>
              </a:ext>
            </a:extLst>
          </p:cNvPr>
          <p:cNvCxnSpPr>
            <a:cxnSpLocks/>
          </p:cNvCxnSpPr>
          <p:nvPr/>
        </p:nvCxnSpPr>
        <p:spPr>
          <a:xfrm>
            <a:off x="320263" y="3983507"/>
            <a:ext cx="8503474" cy="16329"/>
          </a:xfrm>
          <a:prstGeom prst="straightConnector1">
            <a:avLst/>
          </a:prstGeom>
          <a:ln w="12700">
            <a:solidFill>
              <a:schemeClr val="tx2">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01C650B-80C3-E011-3C58-BC9ED23FFD60}"/>
              </a:ext>
            </a:extLst>
          </p:cNvPr>
          <p:cNvSpPr txBox="1"/>
          <p:nvPr/>
        </p:nvSpPr>
        <p:spPr>
          <a:xfrm>
            <a:off x="991266" y="4152025"/>
            <a:ext cx="15566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[Bird] </a:t>
            </a:r>
            <a:endParaRPr lang="ko-KR" altLang="en-US" sz="1600" b="1">
              <a:ea typeface="돋움"/>
            </a:endParaRPr>
          </a:p>
        </p:txBody>
      </p:sp>
      <p:sp>
        <p:nvSpPr>
          <p:cNvPr id="8" name="TextBox 7">
            <a:extLst>
              <a:ext uri="{FF2B5EF4-FFF2-40B4-BE49-F238E27FC236}">
                <a16:creationId xmlns:a16="http://schemas.microsoft.com/office/drawing/2014/main" id="{B1D62C7A-2948-D0F4-1677-5BBBE233354A}"/>
              </a:ext>
            </a:extLst>
          </p:cNvPr>
          <p:cNvSpPr txBox="1"/>
          <p:nvPr/>
        </p:nvSpPr>
        <p:spPr>
          <a:xfrm>
            <a:off x="3840602" y="4152025"/>
            <a:ext cx="15566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[Chicken] </a:t>
            </a:r>
            <a:endParaRPr lang="ko-KR" altLang="en-US" sz="1600" b="1">
              <a:ea typeface="돋움"/>
            </a:endParaRPr>
          </a:p>
        </p:txBody>
      </p:sp>
      <p:sp>
        <p:nvSpPr>
          <p:cNvPr id="10" name="TextBox 9">
            <a:extLst>
              <a:ext uri="{FF2B5EF4-FFF2-40B4-BE49-F238E27FC236}">
                <a16:creationId xmlns:a16="http://schemas.microsoft.com/office/drawing/2014/main" id="{5C04C275-B14E-0FC4-6C3E-7E956A079715}"/>
              </a:ext>
            </a:extLst>
          </p:cNvPr>
          <p:cNvSpPr txBox="1"/>
          <p:nvPr/>
        </p:nvSpPr>
        <p:spPr>
          <a:xfrm>
            <a:off x="6714431" y="4152024"/>
            <a:ext cx="15566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[Coyote]</a:t>
            </a:r>
          </a:p>
        </p:txBody>
      </p:sp>
      <p:grpSp>
        <p:nvGrpSpPr>
          <p:cNvPr id="18" name="그룹 17">
            <a:extLst>
              <a:ext uri="{FF2B5EF4-FFF2-40B4-BE49-F238E27FC236}">
                <a16:creationId xmlns:a16="http://schemas.microsoft.com/office/drawing/2014/main" id="{513C7E47-7210-AA96-82BA-2EC8EF66539C}"/>
              </a:ext>
            </a:extLst>
          </p:cNvPr>
          <p:cNvGrpSpPr/>
          <p:nvPr/>
        </p:nvGrpSpPr>
        <p:grpSpPr>
          <a:xfrm>
            <a:off x="6013514" y="1311121"/>
            <a:ext cx="2539093" cy="1254550"/>
            <a:chOff x="6013514" y="1311121"/>
            <a:chExt cx="2539093" cy="1254550"/>
          </a:xfrm>
        </p:grpSpPr>
        <p:sp>
          <p:nvSpPr>
            <p:cNvPr id="17" name="TextBox 16">
              <a:extLst>
                <a:ext uri="{FF2B5EF4-FFF2-40B4-BE49-F238E27FC236}">
                  <a16:creationId xmlns:a16="http://schemas.microsoft.com/office/drawing/2014/main" id="{0C9BEB49-E537-DA5B-979B-198206A9EA5A}"/>
                </a:ext>
              </a:extLst>
            </p:cNvPr>
            <p:cNvSpPr txBox="1"/>
            <p:nvPr/>
          </p:nvSpPr>
          <p:spPr>
            <a:xfrm>
              <a:off x="6284707" y="2304061"/>
              <a:ext cx="198797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100" b="1">
                  <a:solidFill>
                    <a:srgbClr val="000000"/>
                  </a:solidFill>
                  <a:ea typeface="돋움"/>
                </a:rPr>
                <a:t>(a) Extracted feature in MFCC</a:t>
              </a:r>
              <a:endParaRPr lang="ko-KR" altLang="en-US" sz="1100">
                <a:solidFill>
                  <a:srgbClr val="000000"/>
                </a:solidFill>
                <a:ea typeface="돋움"/>
              </a:endParaRPr>
            </a:p>
          </p:txBody>
        </p:sp>
        <p:pic>
          <p:nvPicPr>
            <p:cNvPr id="25" name="그림 24">
              <a:extLst>
                <a:ext uri="{FF2B5EF4-FFF2-40B4-BE49-F238E27FC236}">
                  <a16:creationId xmlns:a16="http://schemas.microsoft.com/office/drawing/2014/main" id="{40B60FDA-E3C9-3E36-473C-CFCF1EA60F8D}"/>
                </a:ext>
              </a:extLst>
            </p:cNvPr>
            <p:cNvPicPr>
              <a:picLocks noChangeAspect="1"/>
            </p:cNvPicPr>
            <p:nvPr/>
          </p:nvPicPr>
          <p:blipFill>
            <a:blip r:embed="rId6"/>
            <a:stretch>
              <a:fillRect/>
            </a:stretch>
          </p:blipFill>
          <p:spPr>
            <a:xfrm>
              <a:off x="6013514" y="1311121"/>
              <a:ext cx="2539093" cy="987425"/>
            </a:xfrm>
            <a:prstGeom prst="rect">
              <a:avLst/>
            </a:prstGeom>
          </p:spPr>
        </p:pic>
      </p:grpSp>
      <p:pic>
        <p:nvPicPr>
          <p:cNvPr id="26" name="그림 25">
            <a:extLst>
              <a:ext uri="{FF2B5EF4-FFF2-40B4-BE49-F238E27FC236}">
                <a16:creationId xmlns:a16="http://schemas.microsoft.com/office/drawing/2014/main" id="{E59CFAE7-D648-5559-DA30-6B5DE58F3040}"/>
              </a:ext>
            </a:extLst>
          </p:cNvPr>
          <p:cNvPicPr>
            <a:picLocks noChangeAspect="1"/>
          </p:cNvPicPr>
          <p:nvPr/>
        </p:nvPicPr>
        <p:blipFill>
          <a:blip r:embed="rId7"/>
          <a:stretch>
            <a:fillRect/>
          </a:stretch>
        </p:blipFill>
        <p:spPr>
          <a:xfrm>
            <a:off x="633457" y="1937029"/>
            <a:ext cx="2190635" cy="1436649"/>
          </a:xfrm>
          <a:prstGeom prst="rect">
            <a:avLst/>
          </a:prstGeom>
        </p:spPr>
      </p:pic>
    </p:spTree>
    <p:extLst>
      <p:ext uri="{BB962C8B-B14F-4D97-AF65-F5344CB8AC3E}">
        <p14:creationId xmlns:p14="http://schemas.microsoft.com/office/powerpoint/2010/main" val="2543236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E3F0-7A0D-56BD-22F7-710BB9431988}"/>
              </a:ext>
            </a:extLst>
          </p:cNvPr>
          <p:cNvSpPr>
            <a:spLocks noGrp="1"/>
          </p:cNvSpPr>
          <p:nvPr>
            <p:ph type="ctrTitle"/>
          </p:nvPr>
        </p:nvSpPr>
        <p:spPr>
          <a:xfrm>
            <a:off x="1117214" y="442674"/>
            <a:ext cx="6925732" cy="886397"/>
          </a:xfrm>
        </p:spPr>
        <p:txBody>
          <a:bodyPr/>
          <a:lstStyle/>
          <a:p>
            <a:r>
              <a:rPr lang="en-US" altLang="ko-KR" dirty="0">
                <a:latin typeface="Franklin Gothic Medium"/>
                <a:ea typeface="돋움"/>
              </a:rPr>
              <a:t>Result</a:t>
            </a:r>
            <a:endParaRPr lang="ko-KR" i="0" dirty="0">
              <a:latin typeface="Franklin Gothic Medium"/>
              <a:ea typeface="돋움"/>
            </a:endParaRPr>
          </a:p>
          <a:p>
            <a:endParaRPr lang="ko-KR" altLang="en-US" dirty="0">
              <a:ea typeface="돋움"/>
            </a:endParaRPr>
          </a:p>
        </p:txBody>
      </p:sp>
      <p:sp>
        <p:nvSpPr>
          <p:cNvPr id="3" name="부제목 2">
            <a:extLst>
              <a:ext uri="{FF2B5EF4-FFF2-40B4-BE49-F238E27FC236}">
                <a16:creationId xmlns:a16="http://schemas.microsoft.com/office/drawing/2014/main" id="{D59C24BF-2540-898F-3FF3-424CB243825A}"/>
              </a:ext>
            </a:extLst>
          </p:cNvPr>
          <p:cNvSpPr>
            <a:spLocks noGrp="1"/>
          </p:cNvSpPr>
          <p:nvPr>
            <p:ph type="subTitle" idx="1"/>
          </p:nvPr>
        </p:nvSpPr>
        <p:spPr>
          <a:xfrm>
            <a:off x="1128501" y="1361208"/>
            <a:ext cx="6914445" cy="338554"/>
          </a:xfrm>
        </p:spPr>
        <p:txBody>
          <a:bodyPr/>
          <a:lstStyle/>
          <a:p>
            <a:r>
              <a:rPr lang="ko-KR" altLang="en-US" dirty="0">
                <a:latin typeface="Franklin Gothic Demi Cond"/>
                <a:ea typeface="돋움"/>
              </a:rPr>
              <a:t>💡 </a:t>
            </a:r>
            <a:r>
              <a:rPr lang="ko-KR" altLang="en-US" dirty="0" err="1">
                <a:latin typeface="Franklin Gothic Demi Cond"/>
                <a:ea typeface="돋움"/>
              </a:rPr>
              <a:t>Evaluation</a:t>
            </a:r>
            <a:r>
              <a:rPr lang="ko-KR" altLang="en-US" dirty="0">
                <a:latin typeface="Franklin Gothic Demi Cond"/>
                <a:ea typeface="돋움"/>
              </a:rPr>
              <a:t> </a:t>
            </a:r>
            <a:r>
              <a:rPr lang="ko-KR" altLang="en-US" dirty="0" err="1">
                <a:latin typeface="Franklin Gothic Demi Cond"/>
                <a:ea typeface="돋움"/>
              </a:rPr>
              <a:t>Metrics</a:t>
            </a:r>
            <a:endParaRPr lang="ko-KR" altLang="en-US" dirty="0">
              <a:ea typeface="돋움"/>
            </a:endParaRPr>
          </a:p>
        </p:txBody>
      </p:sp>
      <p:sp>
        <p:nvSpPr>
          <p:cNvPr id="6" name="슬라이드 번호 개체 틀 5">
            <a:extLst>
              <a:ext uri="{FF2B5EF4-FFF2-40B4-BE49-F238E27FC236}">
                <a16:creationId xmlns:a16="http://schemas.microsoft.com/office/drawing/2014/main" id="{F3091C1C-A439-E2BB-6511-B0A149804A54}"/>
              </a:ext>
            </a:extLst>
          </p:cNvPr>
          <p:cNvSpPr>
            <a:spLocks noGrp="1"/>
          </p:cNvSpPr>
          <p:nvPr>
            <p:ph type="sldNum" sz="quarter" idx="4"/>
          </p:nvPr>
        </p:nvSpPr>
        <p:spPr/>
        <p:txBody>
          <a:bodyPr/>
          <a:lstStyle/>
          <a:p>
            <a:fld id="{8A7A6979-0714-4377-B894-6BE4C2D6E202}" type="slidenum">
              <a:rPr lang="en-US" smtClean="0"/>
              <a:pPr/>
              <a:t>19</a:t>
            </a:fld>
            <a:endParaRPr lang="en-US"/>
          </a:p>
        </p:txBody>
      </p:sp>
      <p:pic>
        <p:nvPicPr>
          <p:cNvPr id="10" name="그림 10">
            <a:extLst>
              <a:ext uri="{FF2B5EF4-FFF2-40B4-BE49-F238E27FC236}">
                <a16:creationId xmlns:a16="http://schemas.microsoft.com/office/drawing/2014/main" id="{F32CE282-443A-9939-C921-D731D5C7B676}"/>
              </a:ext>
            </a:extLst>
          </p:cNvPr>
          <p:cNvPicPr>
            <a:picLocks noChangeAspect="1"/>
          </p:cNvPicPr>
          <p:nvPr/>
        </p:nvPicPr>
        <p:blipFill>
          <a:blip r:embed="rId3"/>
          <a:stretch>
            <a:fillRect/>
          </a:stretch>
        </p:blipFill>
        <p:spPr>
          <a:xfrm>
            <a:off x="5064060" y="2262071"/>
            <a:ext cx="3370099" cy="2604048"/>
          </a:xfrm>
          <a:prstGeom prst="rect">
            <a:avLst/>
          </a:prstGeom>
        </p:spPr>
      </p:pic>
      <p:sp>
        <p:nvSpPr>
          <p:cNvPr id="14" name="TextBox 13">
            <a:extLst>
              <a:ext uri="{FF2B5EF4-FFF2-40B4-BE49-F238E27FC236}">
                <a16:creationId xmlns:a16="http://schemas.microsoft.com/office/drawing/2014/main" id="{C9E32C81-2E92-E611-6352-090D8A39652A}"/>
              </a:ext>
            </a:extLst>
          </p:cNvPr>
          <p:cNvSpPr txBox="1"/>
          <p:nvPr/>
        </p:nvSpPr>
        <p:spPr>
          <a:xfrm>
            <a:off x="2072916" y="3145184"/>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Accuracy</a:t>
            </a:r>
            <a:endParaRPr lang="ko-KR" altLang="en-US" sz="2400">
              <a:ea typeface="돋움"/>
            </a:endParaRPr>
          </a:p>
        </p:txBody>
      </p:sp>
      <p:sp>
        <p:nvSpPr>
          <p:cNvPr id="15" name="TextBox 14">
            <a:extLst>
              <a:ext uri="{FF2B5EF4-FFF2-40B4-BE49-F238E27FC236}">
                <a16:creationId xmlns:a16="http://schemas.microsoft.com/office/drawing/2014/main" id="{A4AE29E0-060A-76A5-C041-4A7162CFA1B1}"/>
              </a:ext>
            </a:extLst>
          </p:cNvPr>
          <p:cNvSpPr txBox="1"/>
          <p:nvPr/>
        </p:nvSpPr>
        <p:spPr>
          <a:xfrm>
            <a:off x="2072916" y="4650785"/>
            <a:ext cx="12743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ko-KR" sz="2400">
              <a:latin typeface="Franklin Gothic Medium Cond"/>
              <a:ea typeface="돋움"/>
            </a:endParaRPr>
          </a:p>
        </p:txBody>
      </p:sp>
      <p:sp>
        <p:nvSpPr>
          <p:cNvPr id="17" name="TextBox 16">
            <a:extLst>
              <a:ext uri="{FF2B5EF4-FFF2-40B4-BE49-F238E27FC236}">
                <a16:creationId xmlns:a16="http://schemas.microsoft.com/office/drawing/2014/main" id="{B3EBC38B-B305-59EC-6312-26677E6F712D}"/>
              </a:ext>
            </a:extLst>
          </p:cNvPr>
          <p:cNvSpPr txBox="1"/>
          <p:nvPr/>
        </p:nvSpPr>
        <p:spPr>
          <a:xfrm>
            <a:off x="2072916" y="5009396"/>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F1 Score</a:t>
            </a:r>
            <a:endParaRPr lang="ko-KR"/>
          </a:p>
        </p:txBody>
      </p:sp>
      <p:sp>
        <p:nvSpPr>
          <p:cNvPr id="18" name="TextBox 17">
            <a:extLst>
              <a:ext uri="{FF2B5EF4-FFF2-40B4-BE49-F238E27FC236}">
                <a16:creationId xmlns:a16="http://schemas.microsoft.com/office/drawing/2014/main" id="{9DE88250-B972-B5A2-6F1C-BC9B1986687D}"/>
              </a:ext>
            </a:extLst>
          </p:cNvPr>
          <p:cNvSpPr txBox="1"/>
          <p:nvPr/>
        </p:nvSpPr>
        <p:spPr>
          <a:xfrm>
            <a:off x="5987748" y="5009395"/>
            <a:ext cx="1620964"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dirty="0">
                <a:latin typeface="Franklin Gothic Medium Cond"/>
                <a:ea typeface="돋움"/>
              </a:rPr>
              <a:t>AUC Curve</a:t>
            </a:r>
            <a:endParaRPr lang="ko-K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CE432C-B84D-75B7-FAF7-C00D0B51A994}"/>
                  </a:ext>
                </a:extLst>
              </p:cNvPr>
              <p:cNvSpPr txBox="1"/>
              <p:nvPr/>
            </p:nvSpPr>
            <p:spPr>
              <a:xfrm>
                <a:off x="709841" y="2293480"/>
                <a:ext cx="4000518" cy="640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𝐴𝑐𝑐𝑢𝑟𝑎𝑐𝑦</m:t>
                      </m:r>
                      <m:r>
                        <a:rPr lang="en-US" altLang="ko-KR" sz="2000" b="0" i="1" smtClean="0">
                          <a:latin typeface="Cambria Math" panose="02040503050406030204" pitchFamily="18" charset="0"/>
                        </a:rPr>
                        <m:t>= </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𝑇𝑃</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𝑇𝑁</m:t>
                          </m:r>
                          <m:r>
                            <a:rPr lang="en-US" altLang="ko-KR" sz="2000" b="0" i="1" smtClean="0">
                              <a:latin typeface="Cambria Math" panose="02040503050406030204" pitchFamily="18" charset="0"/>
                            </a:rPr>
                            <m:t>)</m:t>
                          </m:r>
                        </m:num>
                        <m:den>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𝑇𝑃</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𝐹𝑃</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𝑇𝑁</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𝐹𝑁</m:t>
                          </m:r>
                          <m:r>
                            <a:rPr lang="en-US" altLang="ko-KR" sz="2000" b="0" i="1" smtClean="0">
                              <a:latin typeface="Cambria Math" panose="02040503050406030204" pitchFamily="18" charset="0"/>
                            </a:rPr>
                            <m:t>)</m:t>
                          </m:r>
                        </m:den>
                      </m:f>
                    </m:oMath>
                  </m:oMathPara>
                </a14:m>
                <a:endParaRPr lang="ko-KR" altLang="en-US" sz="2000"/>
              </a:p>
            </p:txBody>
          </p:sp>
        </mc:Choice>
        <mc:Fallback xmlns="">
          <p:sp>
            <p:nvSpPr>
              <p:cNvPr id="5" name="TextBox 4">
                <a:extLst>
                  <a:ext uri="{FF2B5EF4-FFF2-40B4-BE49-F238E27FC236}">
                    <a16:creationId xmlns:a16="http://schemas.microsoft.com/office/drawing/2014/main" id="{ADCE432C-B84D-75B7-FAF7-C00D0B51A994}"/>
                  </a:ext>
                </a:extLst>
              </p:cNvPr>
              <p:cNvSpPr txBox="1">
                <a:spLocks noRot="1" noChangeAspect="1" noMove="1" noResize="1" noEditPoints="1" noAdjustHandles="1" noChangeArrowheads="1" noChangeShapeType="1" noTextEdit="1"/>
              </p:cNvSpPr>
              <p:nvPr/>
            </p:nvSpPr>
            <p:spPr>
              <a:xfrm>
                <a:off x="709841" y="2293480"/>
                <a:ext cx="4000518" cy="6408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205B72-5336-F939-8157-E3313D9F05D4}"/>
                  </a:ext>
                </a:extLst>
              </p:cNvPr>
              <p:cNvSpPr txBox="1"/>
              <p:nvPr/>
            </p:nvSpPr>
            <p:spPr>
              <a:xfrm>
                <a:off x="709841" y="4245417"/>
                <a:ext cx="3953711" cy="636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𝐹</m:t>
                      </m:r>
                      <m:r>
                        <a:rPr lang="en-US" altLang="ko-KR" sz="2000" b="0" i="1" smtClean="0">
                          <a:latin typeface="Cambria Math" panose="02040503050406030204" pitchFamily="18" charset="0"/>
                        </a:rPr>
                        <m:t>1 </m:t>
                      </m:r>
                      <m:r>
                        <a:rPr lang="en-US" altLang="ko-KR" sz="2000" b="0" i="1" smtClean="0">
                          <a:latin typeface="Cambria Math" panose="02040503050406030204" pitchFamily="18" charset="0"/>
                        </a:rPr>
                        <m:t>𝑆𝑐𝑜𝑟𝑒</m:t>
                      </m:r>
                      <m:r>
                        <a:rPr lang="en-US" altLang="ko-KR" sz="2000" b="0" i="1" smtClean="0">
                          <a:latin typeface="Cambria Math" panose="02040503050406030204" pitchFamily="18" charset="0"/>
                        </a:rPr>
                        <m:t>=2×</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𝑟𝑒𝑐𝑎𝑙𝑙</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ea typeface="Cambria Math" panose="02040503050406030204" pitchFamily="18" charset="0"/>
                            </a:rPr>
                            <m:t>𝑝𝑟𝑒𝑐𝑖𝑠𝑖𝑜𝑛</m:t>
                          </m:r>
                        </m:num>
                        <m:den>
                          <m:r>
                            <a:rPr lang="en-US" altLang="ko-KR" sz="2000" i="1">
                              <a:latin typeface="Cambria Math" panose="02040503050406030204" pitchFamily="18" charset="0"/>
                            </a:rPr>
                            <m:t>𝑟𝑒𝑐𝑎𝑙𝑙</m:t>
                          </m:r>
                          <m:r>
                            <a:rPr lang="en-US" altLang="ko-KR" sz="2000" b="0" i="1" smtClean="0">
                              <a:latin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𝑝𝑟𝑒𝑐𝑖𝑠𝑖𝑜𝑛</m:t>
                          </m:r>
                        </m:den>
                      </m:f>
                    </m:oMath>
                  </m:oMathPara>
                </a14:m>
                <a:endParaRPr lang="ko-KR" altLang="en-US" sz="2000"/>
              </a:p>
            </p:txBody>
          </p:sp>
        </mc:Choice>
        <mc:Fallback xmlns="">
          <p:sp>
            <p:nvSpPr>
              <p:cNvPr id="7" name="TextBox 6">
                <a:extLst>
                  <a:ext uri="{FF2B5EF4-FFF2-40B4-BE49-F238E27FC236}">
                    <a16:creationId xmlns:a16="http://schemas.microsoft.com/office/drawing/2014/main" id="{34205B72-5336-F939-8157-E3313D9F05D4}"/>
                  </a:ext>
                </a:extLst>
              </p:cNvPr>
              <p:cNvSpPr txBox="1">
                <a:spLocks noRot="1" noChangeAspect="1" noMove="1" noResize="1" noEditPoints="1" noAdjustHandles="1" noChangeArrowheads="1" noChangeShapeType="1" noTextEdit="1"/>
              </p:cNvSpPr>
              <p:nvPr/>
            </p:nvSpPr>
            <p:spPr>
              <a:xfrm>
                <a:off x="709841" y="4245417"/>
                <a:ext cx="3953711" cy="636200"/>
              </a:xfrm>
              <a:prstGeom prst="rect">
                <a:avLst/>
              </a:prstGeom>
              <a:blipFill>
                <a:blip r:embed="rId5"/>
                <a:stretch>
                  <a:fillRect/>
                </a:stretch>
              </a:blipFill>
            </p:spPr>
            <p:txBody>
              <a:bodyPr/>
              <a:lstStyle/>
              <a:p>
                <a:r>
                  <a:rPr lang="en-US">
                    <a:noFill/>
                  </a:rPr>
                  <a:t> </a:t>
                </a:r>
              </a:p>
            </p:txBody>
          </p:sp>
        </mc:Fallback>
      </mc:AlternateContent>
      <p:sp>
        <p:nvSpPr>
          <p:cNvPr id="8" name="직사각형 7">
            <a:extLst>
              <a:ext uri="{FF2B5EF4-FFF2-40B4-BE49-F238E27FC236}">
                <a16:creationId xmlns:a16="http://schemas.microsoft.com/office/drawing/2014/main" id="{227D430F-63CD-F4CE-8661-CAA4A7164BB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602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사각형: 둥근 모서리 65">
            <a:extLst>
              <a:ext uri="{FF2B5EF4-FFF2-40B4-BE49-F238E27FC236}">
                <a16:creationId xmlns:a16="http://schemas.microsoft.com/office/drawing/2014/main" id="{0092C379-CB4B-4627-49D0-1FE3E95665A6}"/>
              </a:ext>
            </a:extLst>
          </p:cNvPr>
          <p:cNvSpPr/>
          <p:nvPr/>
        </p:nvSpPr>
        <p:spPr>
          <a:xfrm>
            <a:off x="6154121" y="153013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65">
            <a:extLst>
              <a:ext uri="{FF2B5EF4-FFF2-40B4-BE49-F238E27FC236}">
                <a16:creationId xmlns:a16="http://schemas.microsoft.com/office/drawing/2014/main" id="{0D8222C0-2F7B-39D7-2AD0-39AD19C1ACCB}"/>
              </a:ext>
            </a:extLst>
          </p:cNvPr>
          <p:cNvSpPr/>
          <p:nvPr/>
        </p:nvSpPr>
        <p:spPr>
          <a:xfrm>
            <a:off x="3175153"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1736296-5ADA-3CF1-C5EB-26044E6AD8D6}"/>
              </a:ext>
            </a:extLst>
          </p:cNvPr>
          <p:cNvSpPr/>
          <p:nvPr/>
        </p:nvSpPr>
        <p:spPr>
          <a:xfrm>
            <a:off x="7065371" y="115504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2D4B39D-3A61-3961-EF8B-A5F016E68294}"/>
              </a:ext>
            </a:extLst>
          </p:cNvPr>
          <p:cNvSpPr/>
          <p:nvPr/>
        </p:nvSpPr>
        <p:spPr>
          <a:xfrm>
            <a:off x="4099373" y="115708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BA87FFFF-E7CF-8195-D038-9516640268B6}"/>
              </a:ext>
            </a:extLst>
          </p:cNvPr>
          <p:cNvSpPr/>
          <p:nvPr/>
        </p:nvSpPr>
        <p:spPr>
          <a:xfrm>
            <a:off x="195084"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E570C24E-91FC-C2C7-5AD9-F0CC0404C4AA}"/>
              </a:ext>
            </a:extLst>
          </p:cNvPr>
          <p:cNvSpPr/>
          <p:nvPr/>
        </p:nvSpPr>
        <p:spPr>
          <a:xfrm>
            <a:off x="1156416" y="117221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ko-KR" altLang="en-US">
                <a:latin typeface="Franklin Gothic Medium"/>
                <a:ea typeface="돋움"/>
              </a:rPr>
              <a:t>CONTENTS</a:t>
            </a:r>
            <a:endParaRPr lang="ko-KR" altLang="en-US">
              <a:ea typeface="돋움"/>
            </a:endParaRP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4" name="TextBox 3">
            <a:extLst>
              <a:ext uri="{FF2B5EF4-FFF2-40B4-BE49-F238E27FC236}">
                <a16:creationId xmlns:a16="http://schemas.microsoft.com/office/drawing/2014/main" id="{DB55D023-2212-2B71-8306-FC74A6028507}"/>
              </a:ext>
            </a:extLst>
          </p:cNvPr>
          <p:cNvSpPr txBox="1"/>
          <p:nvPr/>
        </p:nvSpPr>
        <p:spPr>
          <a:xfrm>
            <a:off x="329291" y="2073077"/>
            <a:ext cx="25597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Team</a:t>
            </a:r>
            <a:r>
              <a:rPr lang="ko-KR" altLang="en-US" sz="3200">
                <a:latin typeface="Franklin Gothic Demi Cond"/>
                <a:ea typeface="돋움"/>
              </a:rPr>
              <a:t> </a:t>
            </a:r>
            <a:r>
              <a:rPr lang="ko-KR" altLang="en-US" sz="3200" err="1">
                <a:latin typeface="Franklin Gothic Demi Cond"/>
                <a:ea typeface="돋움"/>
              </a:rPr>
              <a:t>Members</a:t>
            </a:r>
            <a:endParaRPr lang="ko-KR" altLang="en-US" sz="3200">
              <a:latin typeface="Franklin Gothic Demi Cond"/>
            </a:endParaRPr>
          </a:p>
        </p:txBody>
      </p:sp>
      <p:sp>
        <p:nvSpPr>
          <p:cNvPr id="35" name="TextBox 34">
            <a:extLst>
              <a:ext uri="{FF2B5EF4-FFF2-40B4-BE49-F238E27FC236}">
                <a16:creationId xmlns:a16="http://schemas.microsoft.com/office/drawing/2014/main" id="{8CB1B43E-F605-56A3-3407-A9CF2BCB69AD}"/>
              </a:ext>
            </a:extLst>
          </p:cNvPr>
          <p:cNvSpPr txBox="1"/>
          <p:nvPr/>
        </p:nvSpPr>
        <p:spPr>
          <a:xfrm>
            <a:off x="3513296" y="2077479"/>
            <a:ext cx="2205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Introduction</a:t>
            </a:r>
            <a:endParaRPr lang="ko-KR" sz="1600"/>
          </a:p>
        </p:txBody>
      </p:sp>
      <p:sp>
        <p:nvSpPr>
          <p:cNvPr id="38" name="TextBox 37">
            <a:extLst>
              <a:ext uri="{FF2B5EF4-FFF2-40B4-BE49-F238E27FC236}">
                <a16:creationId xmlns:a16="http://schemas.microsoft.com/office/drawing/2014/main" id="{546A7AE0-FE85-A3C1-2B9F-F09549B4400C}"/>
              </a:ext>
            </a:extLst>
          </p:cNvPr>
          <p:cNvSpPr txBox="1"/>
          <p:nvPr/>
        </p:nvSpPr>
        <p:spPr>
          <a:xfrm>
            <a:off x="6420708" y="2077040"/>
            <a:ext cx="22694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Methodology</a:t>
            </a:r>
            <a:endParaRPr lang="ko-KR" sz="1600"/>
          </a:p>
        </p:txBody>
      </p:sp>
      <p:sp>
        <p:nvSpPr>
          <p:cNvPr id="41" name="TextBox 40">
            <a:extLst>
              <a:ext uri="{FF2B5EF4-FFF2-40B4-BE49-F238E27FC236}">
                <a16:creationId xmlns:a16="http://schemas.microsoft.com/office/drawing/2014/main" id="{3EE9C6B2-8272-7DB8-DB7C-26B9CB360FDF}"/>
              </a:ext>
            </a:extLst>
          </p:cNvPr>
          <p:cNvSpPr txBox="1"/>
          <p:nvPr/>
        </p:nvSpPr>
        <p:spPr>
          <a:xfrm>
            <a:off x="637019" y="4491115"/>
            <a:ext cx="218263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Experiment</a:t>
            </a:r>
            <a:endParaRPr lang="ko-KR" sz="1600"/>
          </a:p>
        </p:txBody>
      </p:sp>
      <p:grpSp>
        <p:nvGrpSpPr>
          <p:cNvPr id="50" name="그룹 49">
            <a:extLst>
              <a:ext uri="{FF2B5EF4-FFF2-40B4-BE49-F238E27FC236}">
                <a16:creationId xmlns:a16="http://schemas.microsoft.com/office/drawing/2014/main" id="{7EA161EC-960E-FF44-9F1B-03CE9B698C9E}"/>
              </a:ext>
            </a:extLst>
          </p:cNvPr>
          <p:cNvGrpSpPr/>
          <p:nvPr/>
        </p:nvGrpSpPr>
        <p:grpSpPr>
          <a:xfrm>
            <a:off x="1228355" y="1225041"/>
            <a:ext cx="772116" cy="629475"/>
            <a:chOff x="782306" y="1304693"/>
            <a:chExt cx="772116" cy="629475"/>
          </a:xfrm>
        </p:grpSpPr>
        <p:sp>
          <p:nvSpPr>
            <p:cNvPr id="47" name="TextBox 46">
              <a:extLst>
                <a:ext uri="{FF2B5EF4-FFF2-40B4-BE49-F238E27FC236}">
                  <a16:creationId xmlns:a16="http://schemas.microsoft.com/office/drawing/2014/main" id="{CA8366FA-3475-2093-9DD7-D27E4836174D}"/>
                </a:ext>
              </a:extLst>
            </p:cNvPr>
            <p:cNvSpPr txBox="1"/>
            <p:nvPr/>
          </p:nvSpPr>
          <p:spPr>
            <a:xfrm>
              <a:off x="842714" y="1304693"/>
              <a:ext cx="656330"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01</a:t>
              </a:r>
              <a:endParaRPr lang="ko-KR" altLang="en-US" sz="3200"/>
            </a:p>
          </p:txBody>
        </p:sp>
        <p:cxnSp>
          <p:nvCxnSpPr>
            <p:cNvPr id="49" name="직선 연결선 9">
              <a:extLst>
                <a:ext uri="{FF2B5EF4-FFF2-40B4-BE49-F238E27FC236}">
                  <a16:creationId xmlns:a16="http://schemas.microsoft.com/office/drawing/2014/main" id="{06920C66-2BF5-5F0D-5172-41608393EA1D}"/>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D04E5CC7-5455-A3BC-63F2-A9FE37522227}"/>
              </a:ext>
            </a:extLst>
          </p:cNvPr>
          <p:cNvGrpSpPr/>
          <p:nvPr/>
        </p:nvGrpSpPr>
        <p:grpSpPr>
          <a:xfrm>
            <a:off x="4167497" y="1217074"/>
            <a:ext cx="804355" cy="637440"/>
            <a:chOff x="782306" y="1296728"/>
            <a:chExt cx="804355" cy="637440"/>
          </a:xfrm>
        </p:grpSpPr>
        <p:sp>
          <p:nvSpPr>
            <p:cNvPr id="52" name="TextBox 51">
              <a:extLst>
                <a:ext uri="{FF2B5EF4-FFF2-40B4-BE49-F238E27FC236}">
                  <a16:creationId xmlns:a16="http://schemas.microsoft.com/office/drawing/2014/main" id="{41BD87AB-9543-F834-CFD7-02920D6D98DE}"/>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02</a:t>
              </a:r>
              <a:endParaRPr lang="ko-KR" altLang="en-US" sz="3200"/>
            </a:p>
          </p:txBody>
        </p:sp>
        <p:cxnSp>
          <p:nvCxnSpPr>
            <p:cNvPr id="53" name="직선 연결선 9">
              <a:extLst>
                <a:ext uri="{FF2B5EF4-FFF2-40B4-BE49-F238E27FC236}">
                  <a16:creationId xmlns:a16="http://schemas.microsoft.com/office/drawing/2014/main" id="{59F22C83-CC8E-E993-C392-8BE9C661FB2F}"/>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5A081FBE-ED38-5642-1AE5-DB1672BDDC11}"/>
              </a:ext>
            </a:extLst>
          </p:cNvPr>
          <p:cNvGrpSpPr/>
          <p:nvPr/>
        </p:nvGrpSpPr>
        <p:grpSpPr>
          <a:xfrm>
            <a:off x="7146465" y="1225039"/>
            <a:ext cx="820285" cy="629475"/>
            <a:chOff x="782306" y="1304693"/>
            <a:chExt cx="820285" cy="629475"/>
          </a:xfrm>
        </p:grpSpPr>
        <p:sp>
          <p:nvSpPr>
            <p:cNvPr id="55" name="TextBox 54">
              <a:extLst>
                <a:ext uri="{FF2B5EF4-FFF2-40B4-BE49-F238E27FC236}">
                  <a16:creationId xmlns:a16="http://schemas.microsoft.com/office/drawing/2014/main" id="{5E55B533-7B53-0A22-4DB8-F8F717E50CFA}"/>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03</a:t>
              </a:r>
              <a:endParaRPr lang="ko-KR" altLang="en-US" sz="3200"/>
            </a:p>
          </p:txBody>
        </p:sp>
        <p:cxnSp>
          <p:nvCxnSpPr>
            <p:cNvPr id="56" name="직선 연결선 9">
              <a:extLst>
                <a:ext uri="{FF2B5EF4-FFF2-40B4-BE49-F238E27FC236}">
                  <a16:creationId xmlns:a16="http://schemas.microsoft.com/office/drawing/2014/main" id="{E7B8FCE3-70F7-8AC2-5721-7907451A348E}"/>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3" name="사각형: 둥근 모서리 65">
            <a:extLst>
              <a:ext uri="{FF2B5EF4-FFF2-40B4-BE49-F238E27FC236}">
                <a16:creationId xmlns:a16="http://schemas.microsoft.com/office/drawing/2014/main" id="{4B5D4FE8-CDE2-66D3-D60F-CE50B121A669}"/>
              </a:ext>
            </a:extLst>
          </p:cNvPr>
          <p:cNvSpPr/>
          <p:nvPr/>
        </p:nvSpPr>
        <p:spPr>
          <a:xfrm>
            <a:off x="6172566" y="390634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65">
            <a:extLst>
              <a:ext uri="{FF2B5EF4-FFF2-40B4-BE49-F238E27FC236}">
                <a16:creationId xmlns:a16="http://schemas.microsoft.com/office/drawing/2014/main" id="{008CAB70-E74F-1FE5-ED07-066B4C6618BE}"/>
              </a:ext>
            </a:extLst>
          </p:cNvPr>
          <p:cNvSpPr/>
          <p:nvPr/>
        </p:nvSpPr>
        <p:spPr>
          <a:xfrm>
            <a:off x="3193598"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9525C3D-4C18-2A7B-D2E2-E6A4C30AEA83}"/>
              </a:ext>
            </a:extLst>
          </p:cNvPr>
          <p:cNvSpPr/>
          <p:nvPr/>
        </p:nvSpPr>
        <p:spPr>
          <a:xfrm>
            <a:off x="7083816" y="353125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B1057DA-4DC6-5559-C297-3201C3353D49}"/>
              </a:ext>
            </a:extLst>
          </p:cNvPr>
          <p:cNvSpPr/>
          <p:nvPr/>
        </p:nvSpPr>
        <p:spPr>
          <a:xfrm>
            <a:off x="4117818" y="353329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65">
            <a:extLst>
              <a:ext uri="{FF2B5EF4-FFF2-40B4-BE49-F238E27FC236}">
                <a16:creationId xmlns:a16="http://schemas.microsoft.com/office/drawing/2014/main" id="{68950795-FC08-468F-86A0-57313B647DA2}"/>
              </a:ext>
            </a:extLst>
          </p:cNvPr>
          <p:cNvSpPr/>
          <p:nvPr/>
        </p:nvSpPr>
        <p:spPr>
          <a:xfrm>
            <a:off x="213529"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53C7CF4F-F7B3-9539-EE2B-7A1D43BAF2EE}"/>
              </a:ext>
            </a:extLst>
          </p:cNvPr>
          <p:cNvSpPr/>
          <p:nvPr/>
        </p:nvSpPr>
        <p:spPr>
          <a:xfrm>
            <a:off x="1174861" y="354842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0B9571B0-D6D1-2774-276E-EC7886762C50}"/>
              </a:ext>
            </a:extLst>
          </p:cNvPr>
          <p:cNvSpPr txBox="1"/>
          <p:nvPr/>
        </p:nvSpPr>
        <p:spPr>
          <a:xfrm>
            <a:off x="3602866" y="4302217"/>
            <a:ext cx="22987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Results</a:t>
            </a:r>
          </a:p>
          <a:p>
            <a:r>
              <a:rPr lang="en-US" altLang="ko-KR" sz="3200">
                <a:latin typeface="Franklin Gothic Demi Cond"/>
                <a:ea typeface="돋움"/>
              </a:rPr>
              <a:t>Conclusion</a:t>
            </a:r>
            <a:endParaRPr lang="ko-KR" sz="1600"/>
          </a:p>
        </p:txBody>
      </p:sp>
      <p:sp>
        <p:nvSpPr>
          <p:cNvPr id="45" name="TextBox 44">
            <a:extLst>
              <a:ext uri="{FF2B5EF4-FFF2-40B4-BE49-F238E27FC236}">
                <a16:creationId xmlns:a16="http://schemas.microsoft.com/office/drawing/2014/main" id="{F2B58042-037C-6D12-AAAE-0B4A81A7321B}"/>
              </a:ext>
            </a:extLst>
          </p:cNvPr>
          <p:cNvSpPr txBox="1"/>
          <p:nvPr/>
        </p:nvSpPr>
        <p:spPr>
          <a:xfrm>
            <a:off x="6644481" y="4491115"/>
            <a:ext cx="19215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Discussion</a:t>
            </a:r>
            <a:endParaRPr lang="ko-KR" sz="1600"/>
          </a:p>
        </p:txBody>
      </p:sp>
      <p:grpSp>
        <p:nvGrpSpPr>
          <p:cNvPr id="48" name="그룹 47">
            <a:extLst>
              <a:ext uri="{FF2B5EF4-FFF2-40B4-BE49-F238E27FC236}">
                <a16:creationId xmlns:a16="http://schemas.microsoft.com/office/drawing/2014/main" id="{4067E5BA-568A-ED91-1E86-581D72B79244}"/>
              </a:ext>
            </a:extLst>
          </p:cNvPr>
          <p:cNvGrpSpPr/>
          <p:nvPr/>
        </p:nvGrpSpPr>
        <p:grpSpPr>
          <a:xfrm>
            <a:off x="1246800" y="3601251"/>
            <a:ext cx="772116" cy="629475"/>
            <a:chOff x="782306" y="1304693"/>
            <a:chExt cx="772116" cy="629475"/>
          </a:xfrm>
        </p:grpSpPr>
        <p:sp>
          <p:nvSpPr>
            <p:cNvPr id="68" name="TextBox 67">
              <a:extLst>
                <a:ext uri="{FF2B5EF4-FFF2-40B4-BE49-F238E27FC236}">
                  <a16:creationId xmlns:a16="http://schemas.microsoft.com/office/drawing/2014/main" id="{8A046346-9E78-2787-D44D-7F2578E9949A}"/>
                </a:ext>
              </a:extLst>
            </p:cNvPr>
            <p:cNvSpPr txBox="1"/>
            <p:nvPr/>
          </p:nvSpPr>
          <p:spPr>
            <a:xfrm>
              <a:off x="842714" y="1304693"/>
              <a:ext cx="711708"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04</a:t>
              </a:r>
              <a:endParaRPr lang="ko-KR" altLang="en-US" sz="3200"/>
            </a:p>
          </p:txBody>
        </p:sp>
        <p:cxnSp>
          <p:nvCxnSpPr>
            <p:cNvPr id="69" name="직선 연결선 9">
              <a:extLst>
                <a:ext uri="{FF2B5EF4-FFF2-40B4-BE49-F238E27FC236}">
                  <a16:creationId xmlns:a16="http://schemas.microsoft.com/office/drawing/2014/main" id="{3EAFBF26-ACAC-66FF-4FEF-2F1952DC11C5}"/>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0" name="그룹 69">
            <a:extLst>
              <a:ext uri="{FF2B5EF4-FFF2-40B4-BE49-F238E27FC236}">
                <a16:creationId xmlns:a16="http://schemas.microsoft.com/office/drawing/2014/main" id="{B2F8049D-4BCD-1BC2-F812-A8F33F849338}"/>
              </a:ext>
            </a:extLst>
          </p:cNvPr>
          <p:cNvGrpSpPr/>
          <p:nvPr/>
        </p:nvGrpSpPr>
        <p:grpSpPr>
          <a:xfrm>
            <a:off x="4185942" y="3593284"/>
            <a:ext cx="804355" cy="637440"/>
            <a:chOff x="782306" y="1296728"/>
            <a:chExt cx="804355" cy="637440"/>
          </a:xfrm>
        </p:grpSpPr>
        <p:sp>
          <p:nvSpPr>
            <p:cNvPr id="71" name="TextBox 70">
              <a:extLst>
                <a:ext uri="{FF2B5EF4-FFF2-40B4-BE49-F238E27FC236}">
                  <a16:creationId xmlns:a16="http://schemas.microsoft.com/office/drawing/2014/main" id="{01AD6B0F-B0C3-DBF3-E11B-9341068B03C5}"/>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05</a:t>
              </a:r>
              <a:endParaRPr lang="ko-KR" altLang="en-US" sz="3200"/>
            </a:p>
          </p:txBody>
        </p:sp>
        <p:cxnSp>
          <p:nvCxnSpPr>
            <p:cNvPr id="72" name="직선 연결선 9">
              <a:extLst>
                <a:ext uri="{FF2B5EF4-FFF2-40B4-BE49-F238E27FC236}">
                  <a16:creationId xmlns:a16="http://schemas.microsoft.com/office/drawing/2014/main" id="{F1A58FBF-8591-DE8B-D0AE-B4F3BFB3E1D9}"/>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584CA1C2-0414-78E7-BDE8-EA309FD101E3}"/>
              </a:ext>
            </a:extLst>
          </p:cNvPr>
          <p:cNvGrpSpPr/>
          <p:nvPr/>
        </p:nvGrpSpPr>
        <p:grpSpPr>
          <a:xfrm>
            <a:off x="7164910" y="3601249"/>
            <a:ext cx="820285" cy="629475"/>
            <a:chOff x="782306" y="1304693"/>
            <a:chExt cx="820285" cy="629475"/>
          </a:xfrm>
        </p:grpSpPr>
        <p:sp>
          <p:nvSpPr>
            <p:cNvPr id="74" name="TextBox 73">
              <a:extLst>
                <a:ext uri="{FF2B5EF4-FFF2-40B4-BE49-F238E27FC236}">
                  <a16:creationId xmlns:a16="http://schemas.microsoft.com/office/drawing/2014/main" id="{9B3ECB7D-02F6-5933-011E-7623E7847A0D}"/>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06</a:t>
              </a:r>
              <a:endParaRPr lang="ko-KR" altLang="en-US" sz="3200"/>
            </a:p>
          </p:txBody>
        </p:sp>
        <p:cxnSp>
          <p:nvCxnSpPr>
            <p:cNvPr id="75" name="직선 연결선 9">
              <a:extLst>
                <a:ext uri="{FF2B5EF4-FFF2-40B4-BE49-F238E27FC236}">
                  <a16:creationId xmlns:a16="http://schemas.microsoft.com/office/drawing/2014/main" id="{3C9B4B46-6DD6-3997-7224-975612284702}"/>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 name="직사각형 2">
            <a:extLst>
              <a:ext uri="{FF2B5EF4-FFF2-40B4-BE49-F238E27FC236}">
                <a16:creationId xmlns:a16="http://schemas.microsoft.com/office/drawing/2014/main" id="{F8AF8FEB-F723-F694-1845-85CDCA0D8E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4924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E138AB1D-46CB-27C3-E3A6-05FE940EF216}"/>
              </a:ext>
            </a:extLst>
          </p:cNvPr>
          <p:cNvGraphicFramePr>
            <a:graphicFrameLocks noGrp="1"/>
          </p:cNvGraphicFramePr>
          <p:nvPr>
            <p:extLst>
              <p:ext uri="{D42A27DB-BD31-4B8C-83A1-F6EECF244321}">
                <p14:modId xmlns:p14="http://schemas.microsoft.com/office/powerpoint/2010/main" val="3095721478"/>
              </p:ext>
            </p:extLst>
          </p:nvPr>
        </p:nvGraphicFramePr>
        <p:xfrm>
          <a:off x="6420003" y="2026280"/>
          <a:ext cx="2596692" cy="4715999"/>
        </p:xfrm>
        <a:graphic>
          <a:graphicData uri="http://schemas.openxmlformats.org/drawingml/2006/table">
            <a:tbl>
              <a:tblPr>
                <a:tableStyleId>{5C22544A-7EE6-4342-B048-85BDC9FD1C3A}</a:tableStyleId>
              </a:tblPr>
              <a:tblGrid>
                <a:gridCol w="649173">
                  <a:extLst>
                    <a:ext uri="{9D8B030D-6E8A-4147-A177-3AD203B41FA5}">
                      <a16:colId xmlns:a16="http://schemas.microsoft.com/office/drawing/2014/main" val="3828682586"/>
                    </a:ext>
                  </a:extLst>
                </a:gridCol>
                <a:gridCol w="649173">
                  <a:extLst>
                    <a:ext uri="{9D8B030D-6E8A-4147-A177-3AD203B41FA5}">
                      <a16:colId xmlns:a16="http://schemas.microsoft.com/office/drawing/2014/main" val="759188302"/>
                    </a:ext>
                  </a:extLst>
                </a:gridCol>
                <a:gridCol w="649173">
                  <a:extLst>
                    <a:ext uri="{9D8B030D-6E8A-4147-A177-3AD203B41FA5}">
                      <a16:colId xmlns:a16="http://schemas.microsoft.com/office/drawing/2014/main" val="2375955531"/>
                    </a:ext>
                  </a:extLst>
                </a:gridCol>
                <a:gridCol w="649173">
                  <a:extLst>
                    <a:ext uri="{9D8B030D-6E8A-4147-A177-3AD203B41FA5}">
                      <a16:colId xmlns:a16="http://schemas.microsoft.com/office/drawing/2014/main" val="2875290467"/>
                    </a:ext>
                  </a:extLst>
                </a:gridCol>
              </a:tblGrid>
              <a:tr h="443863">
                <a:tc gridSpan="2">
                  <a:txBody>
                    <a:bodyPr/>
                    <a:lstStyle/>
                    <a:p>
                      <a:pPr algn="ctr" fontAlgn="b"/>
                      <a:r>
                        <a:rPr lang="en-US" sz="1200" u="none" strike="noStrike" dirty="0">
                          <a:effectLst/>
                        </a:rPr>
                        <a:t>MFCC</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altLang="ko-KR" sz="1200" u="none" strike="noStrike" dirty="0">
                          <a:effectLst/>
                        </a:rPr>
                        <a:t>Mel-spectrogram</a:t>
                      </a:r>
                      <a:endParaRPr lang="en-US" altLang="ko-KR"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extLst>
                  <a:ext uri="{0D108BD9-81ED-4DB2-BD59-A6C34878D82A}">
                    <a16:rowId xmlns:a16="http://schemas.microsoft.com/office/drawing/2014/main" val="530352919"/>
                  </a:ext>
                </a:extLst>
              </a:tr>
              <a:tr h="307245">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3695444712"/>
                  </a:ext>
                </a:extLst>
              </a:tr>
              <a:tr h="566413">
                <a:tc>
                  <a:txBody>
                    <a:bodyPr/>
                    <a:lstStyle/>
                    <a:p>
                      <a:pPr algn="ctr" fontAlgn="b"/>
                      <a:r>
                        <a:rPr lang="en-US" altLang="ko-KR" sz="1200" u="none" strike="noStrike" dirty="0">
                          <a:effectLst/>
                        </a:rPr>
                        <a:t>0.89 0.90 0.9605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0.90 0.90 0.9686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0.82 0.82 0.9053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0.92 0.92 0.8115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757741552"/>
                  </a:ext>
                </a:extLst>
              </a:tr>
              <a:tr h="566413">
                <a:tc>
                  <a:txBody>
                    <a:bodyPr/>
                    <a:lstStyle/>
                    <a:p>
                      <a:pPr algn="ctr" fontAlgn="b"/>
                      <a:r>
                        <a:rPr lang="en-US" altLang="ko-KR" sz="1200" u="none" strike="noStrike" dirty="0">
                          <a:effectLst/>
                        </a:rPr>
                        <a:t>0.91</a:t>
                      </a:r>
                    </a:p>
                    <a:p>
                      <a:pPr algn="ctr" fontAlgn="b"/>
                      <a:r>
                        <a:rPr lang="en-US" altLang="ko-KR" sz="1200" u="none" strike="noStrike" dirty="0">
                          <a:effectLst/>
                        </a:rPr>
                        <a:t>0.91 0.9496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0.91</a:t>
                      </a:r>
                    </a:p>
                    <a:p>
                      <a:pPr algn="ctr" fontAlgn="b"/>
                      <a:r>
                        <a:rPr lang="en-US" altLang="ko-KR" sz="1200" u="none" strike="noStrike" dirty="0">
                          <a:effectLst/>
                        </a:rPr>
                        <a:t>0.91 0.9637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0.85 0.86 0.9347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solidFill>
                            <a:srgbClr val="FF0000"/>
                          </a:solidFill>
                          <a:effectLst/>
                        </a:rPr>
                        <a:t>0.93 0.93 0.9753</a:t>
                      </a:r>
                      <a:endParaRPr lang="en-US" altLang="ko-KR" sz="1200" b="0" i="0" u="none" strike="noStrike">
                        <a:solidFill>
                          <a:srgbClr val="FF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667840577"/>
                  </a:ext>
                </a:extLst>
              </a:tr>
              <a:tr h="566413">
                <a:tc>
                  <a:txBody>
                    <a:bodyPr/>
                    <a:lstStyle/>
                    <a:p>
                      <a:pPr algn="ctr" fontAlgn="b"/>
                      <a:r>
                        <a:rPr lang="en-US" altLang="ko-KR" sz="1200" u="none" strike="noStrike">
                          <a:effectLst/>
                        </a:rPr>
                        <a:t>0.86 0.87 0.9346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0.87</a:t>
                      </a:r>
                    </a:p>
                    <a:p>
                      <a:pPr algn="ctr" fontAlgn="b"/>
                      <a:r>
                        <a:rPr lang="en-US" altLang="ko-KR" sz="1200" u="none" strike="noStrike" dirty="0">
                          <a:effectLst/>
                        </a:rPr>
                        <a:t>0.87 0.9392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0.79 0.80 0.7912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0.81 0.82 0.8115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847508030"/>
                  </a:ext>
                </a:extLst>
              </a:tr>
              <a:tr h="566413">
                <a:tc>
                  <a:txBody>
                    <a:bodyPr/>
                    <a:lstStyle/>
                    <a:p>
                      <a:pPr algn="ctr" fontAlgn="b"/>
                      <a:r>
                        <a:rPr lang="en-US" altLang="ko-KR" sz="1200" u="none" strike="noStrike" dirty="0">
                          <a:effectLst/>
                        </a:rPr>
                        <a:t>0.79 0.81 0.8805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a:t>
                      </a:r>
                    </a:p>
                    <a:p>
                      <a:pPr algn="ctr" fontAlgn="b"/>
                      <a:r>
                        <a:rPr lang="en-US" altLang="ko-KR" sz="1200" u="none" strike="noStrike" dirty="0">
                          <a:effectLst/>
                        </a:rPr>
                        <a:t>0.81 0.9007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0.84 0.86 0.91</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0.86 0.87 0.9342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656451577"/>
                  </a:ext>
                </a:extLst>
              </a:tr>
              <a:tr h="566413">
                <a:tc>
                  <a:txBody>
                    <a:bodyPr/>
                    <a:lstStyle/>
                    <a:p>
                      <a:pPr algn="ctr" fontAlgn="b"/>
                      <a:r>
                        <a:rPr lang="en-US" altLang="ko-KR" sz="1200" u="none" strike="noStrike">
                          <a:effectLst/>
                        </a:rPr>
                        <a:t>0.81 0.82 0.8736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0.81 0.83 0.8663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0.82 0.83 0.885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0.82 0.80 0.8823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292360274"/>
                  </a:ext>
                </a:extLst>
              </a:tr>
              <a:tr h="566413">
                <a:tc>
                  <a:txBody>
                    <a:bodyPr/>
                    <a:lstStyle/>
                    <a:p>
                      <a:pPr algn="ctr" fontAlgn="b"/>
                      <a:r>
                        <a:rPr lang="en-US" altLang="ko-KR" sz="1200" u="none" strike="noStrike">
                          <a:effectLst/>
                        </a:rPr>
                        <a:t>0.83 0.85 0.9065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0.85 0.87 0.9249</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0.86 0.88 0.9481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0.89 0.91 0.9575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07080642"/>
                  </a:ext>
                </a:extLst>
              </a:tr>
              <a:tr h="566413">
                <a:tc>
                  <a:txBody>
                    <a:bodyPr/>
                    <a:lstStyle/>
                    <a:p>
                      <a:pPr algn="ctr" fontAlgn="b"/>
                      <a:r>
                        <a:rPr lang="en-US" altLang="ko-KR" sz="1200" u="none" strike="noStrike">
                          <a:effectLst/>
                        </a:rPr>
                        <a:t>0.56 0.61 0.5656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0.50 0.59 0.5032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0.77 0.79 0.7696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0.71</a:t>
                      </a:r>
                    </a:p>
                    <a:p>
                      <a:pPr algn="ctr" fontAlgn="b"/>
                      <a:r>
                        <a:rPr lang="en-US" altLang="ko-KR" sz="1200" u="none" strike="noStrike" dirty="0">
                          <a:effectLst/>
                        </a:rPr>
                        <a:t>0.75 0.7167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735335908"/>
                  </a:ext>
                </a:extLst>
              </a:tr>
            </a:tbl>
          </a:graphicData>
        </a:graphic>
      </p:graphicFrame>
      <p:sp>
        <p:nvSpPr>
          <p:cNvPr id="7" name="직사각형 6">
            <a:extLst>
              <a:ext uri="{FF2B5EF4-FFF2-40B4-BE49-F238E27FC236}">
                <a16:creationId xmlns:a16="http://schemas.microsoft.com/office/drawing/2014/main" id="{68DF0C92-B045-E287-499E-86BF4B2A08D5}"/>
              </a:ext>
            </a:extLst>
          </p:cNvPr>
          <p:cNvSpPr/>
          <p:nvPr/>
        </p:nvSpPr>
        <p:spPr>
          <a:xfrm>
            <a:off x="251460" y="5847057"/>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0D98E3F0-7A0D-56BD-22F7-710BB9431988}"/>
              </a:ext>
            </a:extLst>
          </p:cNvPr>
          <p:cNvSpPr>
            <a:spLocks noGrp="1"/>
          </p:cNvSpPr>
          <p:nvPr>
            <p:ph type="ctrTitle"/>
          </p:nvPr>
        </p:nvSpPr>
        <p:spPr>
          <a:xfrm>
            <a:off x="1117214" y="442674"/>
            <a:ext cx="6925732" cy="443198"/>
          </a:xfrm>
        </p:spPr>
        <p:txBody>
          <a:bodyPr/>
          <a:lstStyle/>
          <a:p>
            <a:r>
              <a:rPr lang="en-US" altLang="ko-KR">
                <a:latin typeface="Franklin Gothic Medium"/>
                <a:ea typeface="돋움"/>
              </a:rPr>
              <a:t>Result</a:t>
            </a:r>
            <a:endParaRPr lang="ko-KR" i="0">
              <a:latin typeface="Franklin Gothic Medium"/>
              <a:ea typeface="돋움"/>
            </a:endParaRPr>
          </a:p>
        </p:txBody>
      </p:sp>
      <p:sp>
        <p:nvSpPr>
          <p:cNvPr id="3" name="부제목 2">
            <a:extLst>
              <a:ext uri="{FF2B5EF4-FFF2-40B4-BE49-F238E27FC236}">
                <a16:creationId xmlns:a16="http://schemas.microsoft.com/office/drawing/2014/main" id="{D59C24BF-2540-898F-3FF3-424CB243825A}"/>
              </a:ext>
            </a:extLst>
          </p:cNvPr>
          <p:cNvSpPr>
            <a:spLocks noGrp="1"/>
          </p:cNvSpPr>
          <p:nvPr>
            <p:ph type="subTitle" idx="1"/>
          </p:nvPr>
        </p:nvSpPr>
        <p:spPr>
          <a:xfrm>
            <a:off x="636107" y="1046442"/>
            <a:ext cx="1972916" cy="338554"/>
          </a:xfrm>
        </p:spPr>
        <p:txBody>
          <a:bodyPr/>
          <a:lstStyle/>
          <a:p>
            <a:r>
              <a:rPr lang="ko-KR" altLang="en-US" dirty="0">
                <a:latin typeface="Franklin Gothic Demi Cond"/>
                <a:ea typeface="돋움"/>
              </a:rPr>
              <a:t>💡 </a:t>
            </a:r>
            <a:r>
              <a:rPr lang="en-US" altLang="ko-KR" dirty="0">
                <a:latin typeface="Franklin Gothic Demi Cond"/>
                <a:ea typeface="돋움"/>
              </a:rPr>
              <a:t>Total </a:t>
            </a:r>
            <a:r>
              <a:rPr lang="ko-KR" altLang="en-US" dirty="0" err="1">
                <a:latin typeface="Franklin Gothic Demi Cond"/>
                <a:ea typeface="돋움"/>
              </a:rPr>
              <a:t>Result</a:t>
            </a:r>
            <a:endParaRPr lang="ko-KR" altLang="en-US" dirty="0">
              <a:ea typeface="돋움"/>
            </a:endParaRPr>
          </a:p>
        </p:txBody>
      </p:sp>
      <p:sp>
        <p:nvSpPr>
          <p:cNvPr id="11" name="TextBox 10">
            <a:extLst>
              <a:ext uri="{FF2B5EF4-FFF2-40B4-BE49-F238E27FC236}">
                <a16:creationId xmlns:a16="http://schemas.microsoft.com/office/drawing/2014/main" id="{8D82F73C-2E86-5B4E-C9C3-07D7ADA75DBA}"/>
              </a:ext>
            </a:extLst>
          </p:cNvPr>
          <p:cNvSpPr txBox="1"/>
          <p:nvPr/>
        </p:nvSpPr>
        <p:spPr>
          <a:xfrm>
            <a:off x="2609023" y="1462819"/>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Audio</a:t>
            </a:r>
          </a:p>
        </p:txBody>
      </p:sp>
      <p:sp>
        <p:nvSpPr>
          <p:cNvPr id="13" name="TextBox 12">
            <a:extLst>
              <a:ext uri="{FF2B5EF4-FFF2-40B4-BE49-F238E27FC236}">
                <a16:creationId xmlns:a16="http://schemas.microsoft.com/office/drawing/2014/main" id="{12C1E8B6-6BE6-D3EF-175D-994481FCE1F1}"/>
              </a:ext>
            </a:extLst>
          </p:cNvPr>
          <p:cNvSpPr txBox="1"/>
          <p:nvPr/>
        </p:nvSpPr>
        <p:spPr>
          <a:xfrm>
            <a:off x="7081165" y="1462048"/>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Image</a:t>
            </a:r>
            <a:endParaRPr lang="ko-KR"/>
          </a:p>
        </p:txBody>
      </p:sp>
      <p:graphicFrame>
        <p:nvGraphicFramePr>
          <p:cNvPr id="9" name="표 8">
            <a:extLst>
              <a:ext uri="{FF2B5EF4-FFF2-40B4-BE49-F238E27FC236}">
                <a16:creationId xmlns:a16="http://schemas.microsoft.com/office/drawing/2014/main" id="{FAC16854-4E3A-12C9-831C-826A3C28D14D}"/>
              </a:ext>
            </a:extLst>
          </p:cNvPr>
          <p:cNvGraphicFramePr>
            <a:graphicFrameLocks noGrp="1"/>
          </p:cNvGraphicFramePr>
          <p:nvPr>
            <p:extLst>
              <p:ext uri="{D42A27DB-BD31-4B8C-83A1-F6EECF244321}">
                <p14:modId xmlns:p14="http://schemas.microsoft.com/office/powerpoint/2010/main" val="326296383"/>
              </p:ext>
            </p:extLst>
          </p:nvPr>
        </p:nvGraphicFramePr>
        <p:xfrm>
          <a:off x="107545" y="2026282"/>
          <a:ext cx="6140094" cy="4715999"/>
        </p:xfrm>
        <a:graphic>
          <a:graphicData uri="http://schemas.openxmlformats.org/drawingml/2006/table">
            <a:tbl>
              <a:tblPr>
                <a:tableStyleId>{5C22544A-7EE6-4342-B048-85BDC9FD1C3A}</a:tableStyleId>
              </a:tblPr>
              <a:tblGrid>
                <a:gridCol w="946710">
                  <a:extLst>
                    <a:ext uri="{9D8B030D-6E8A-4147-A177-3AD203B41FA5}">
                      <a16:colId xmlns:a16="http://schemas.microsoft.com/office/drawing/2014/main" val="3013291258"/>
                    </a:ext>
                  </a:extLst>
                </a:gridCol>
                <a:gridCol w="649173">
                  <a:extLst>
                    <a:ext uri="{9D8B030D-6E8A-4147-A177-3AD203B41FA5}">
                      <a16:colId xmlns:a16="http://schemas.microsoft.com/office/drawing/2014/main" val="519718185"/>
                    </a:ext>
                  </a:extLst>
                </a:gridCol>
                <a:gridCol w="649173">
                  <a:extLst>
                    <a:ext uri="{9D8B030D-6E8A-4147-A177-3AD203B41FA5}">
                      <a16:colId xmlns:a16="http://schemas.microsoft.com/office/drawing/2014/main" val="3346696424"/>
                    </a:ext>
                  </a:extLst>
                </a:gridCol>
                <a:gridCol w="649173">
                  <a:extLst>
                    <a:ext uri="{9D8B030D-6E8A-4147-A177-3AD203B41FA5}">
                      <a16:colId xmlns:a16="http://schemas.microsoft.com/office/drawing/2014/main" val="1529775084"/>
                    </a:ext>
                  </a:extLst>
                </a:gridCol>
                <a:gridCol w="649173">
                  <a:extLst>
                    <a:ext uri="{9D8B030D-6E8A-4147-A177-3AD203B41FA5}">
                      <a16:colId xmlns:a16="http://schemas.microsoft.com/office/drawing/2014/main" val="1197755214"/>
                    </a:ext>
                  </a:extLst>
                </a:gridCol>
                <a:gridCol w="649173">
                  <a:extLst>
                    <a:ext uri="{9D8B030D-6E8A-4147-A177-3AD203B41FA5}">
                      <a16:colId xmlns:a16="http://schemas.microsoft.com/office/drawing/2014/main" val="4135035730"/>
                    </a:ext>
                  </a:extLst>
                </a:gridCol>
                <a:gridCol w="649173">
                  <a:extLst>
                    <a:ext uri="{9D8B030D-6E8A-4147-A177-3AD203B41FA5}">
                      <a16:colId xmlns:a16="http://schemas.microsoft.com/office/drawing/2014/main" val="2978636102"/>
                    </a:ext>
                  </a:extLst>
                </a:gridCol>
                <a:gridCol w="649173">
                  <a:extLst>
                    <a:ext uri="{9D8B030D-6E8A-4147-A177-3AD203B41FA5}">
                      <a16:colId xmlns:a16="http://schemas.microsoft.com/office/drawing/2014/main" val="2934611721"/>
                    </a:ext>
                  </a:extLst>
                </a:gridCol>
                <a:gridCol w="649173">
                  <a:extLst>
                    <a:ext uri="{9D8B030D-6E8A-4147-A177-3AD203B41FA5}">
                      <a16:colId xmlns:a16="http://schemas.microsoft.com/office/drawing/2014/main" val="202934228"/>
                    </a:ext>
                  </a:extLst>
                </a:gridCol>
              </a:tblGrid>
              <a:tr h="443863">
                <a:tc>
                  <a:txBody>
                    <a:bodyPr/>
                    <a:lstStyle/>
                    <a:p>
                      <a:pPr algn="ctr" fontAlgn="b"/>
                      <a:r>
                        <a:rPr lang="ko-KR" altLang="en-US" sz="1200" u="none" strike="noStrike">
                          <a:effectLst/>
                        </a:rPr>
                        <a:t>　</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2">
                  <a:txBody>
                    <a:bodyPr/>
                    <a:lstStyle/>
                    <a:p>
                      <a:pPr algn="ctr" fontAlgn="b"/>
                      <a:r>
                        <a:rPr lang="en-US" sz="1200" u="none" strike="noStrike">
                          <a:effectLst/>
                        </a:rPr>
                        <a:t>MFCC</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sz="1200" u="none" strike="noStrike" dirty="0">
                          <a:effectLst/>
                        </a:rPr>
                        <a:t>Mel-spectrogram</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sz="1100" u="none" strike="noStrike" dirty="0">
                          <a:effectLst/>
                        </a:rPr>
                        <a:t>Log-</a:t>
                      </a:r>
                      <a:r>
                        <a:rPr lang="en-US" sz="1100" u="none" strike="noStrike" dirty="0" err="1">
                          <a:effectLst/>
                        </a:rPr>
                        <a:t>mel</a:t>
                      </a:r>
                      <a:r>
                        <a:rPr lang="en-US" sz="1100" u="none" strike="noStrike" dirty="0">
                          <a:effectLst/>
                        </a:rPr>
                        <a:t> spectrogram</a:t>
                      </a:r>
                      <a:endParaRPr 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sz="1200" u="none" strike="noStrike" dirty="0">
                          <a:effectLst/>
                        </a:rPr>
                        <a:t>GTCC</a:t>
                      </a:r>
                      <a:endParaRPr lang="en-US" sz="1200" b="1" i="0" u="none" strike="noStrike" dirty="0">
                        <a:solidFill>
                          <a:srgbClr val="000000"/>
                        </a:solidFill>
                        <a:effectLst/>
                        <a:latin typeface="Arial" panose="020B0604020202020204" pitchFamily="34" charset="0"/>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extLst>
                  <a:ext uri="{0D108BD9-81ED-4DB2-BD59-A6C34878D82A}">
                    <a16:rowId xmlns:a16="http://schemas.microsoft.com/office/drawing/2014/main" val="630123048"/>
                  </a:ext>
                </a:extLst>
              </a:tr>
              <a:tr h="307245">
                <a:tc>
                  <a:txBody>
                    <a:bodyPr/>
                    <a:lstStyle/>
                    <a:p>
                      <a:pPr algn="ctr" fontAlgn="b"/>
                      <a:r>
                        <a:rPr lang="en-US" altLang="ko-KR" sz="1200" u="none" strike="noStrike">
                          <a:effectLst/>
                        </a:rPr>
                        <a:t>Sampling Rate</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a:effectLst/>
                        </a:rPr>
                        <a:t>8000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a:effectLst/>
                        </a:rPr>
                        <a:t>16000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a:effectLst/>
                        </a:rPr>
                        <a:t>8000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3311623411"/>
                  </a:ext>
                </a:extLst>
              </a:tr>
              <a:tr h="566413">
                <a:tc>
                  <a:txBody>
                    <a:bodyPr/>
                    <a:lstStyle/>
                    <a:p>
                      <a:pPr algn="ctr" fontAlgn="b"/>
                      <a:r>
                        <a:rPr lang="en-US" sz="1200" u="none" strike="noStrike" dirty="0">
                          <a:effectLst/>
                        </a:rPr>
                        <a:t>CNN/layer 4</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0.92 0.93 0.9687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0.93 0.93 0.9792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0.85 0.86 0.927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0.83 0.85 0.8897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0.85 0.85 0.9416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0.88 0.88 0.9513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0.76 </a:t>
                      </a:r>
                      <a:br>
                        <a:rPr lang="en-US" altLang="ko-KR" sz="1200" u="none" strike="noStrike" dirty="0">
                          <a:effectLst/>
                        </a:rPr>
                      </a:br>
                      <a:r>
                        <a:rPr lang="en-US" altLang="ko-KR" sz="1200" u="none" strike="noStrike" dirty="0">
                          <a:effectLst/>
                        </a:rPr>
                        <a:t>0.78 0.8226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a:t>
                      </a:r>
                    </a:p>
                    <a:p>
                      <a:pPr algn="ctr" fontAlgn="b"/>
                      <a:r>
                        <a:rPr lang="en-US" altLang="ko-KR" sz="1200" u="none" strike="noStrike" dirty="0">
                          <a:effectLst/>
                        </a:rPr>
                        <a:t>0.81 0.8788</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064713050"/>
                  </a:ext>
                </a:extLst>
              </a:tr>
              <a:tr h="566413">
                <a:tc>
                  <a:txBody>
                    <a:bodyPr/>
                    <a:lstStyle/>
                    <a:p>
                      <a:pPr algn="ctr" fontAlgn="b"/>
                      <a:r>
                        <a:rPr lang="en-US" sz="1200" u="none" strike="noStrike">
                          <a:effectLst/>
                        </a:rPr>
                        <a:t>CNN/layer 3</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0.90 0.91 0.96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solidFill>
                            <a:srgbClr val="FF0000"/>
                          </a:solidFill>
                          <a:effectLst/>
                        </a:rPr>
                        <a:t>0.96 0.96 0.9882</a:t>
                      </a:r>
                      <a:endParaRPr lang="en-US" altLang="ko-KR" sz="1200" b="0" i="0" u="none" strike="noStrike" dirty="0">
                        <a:solidFill>
                          <a:srgbClr val="FF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0.77 0.80 0.8537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0.78 0.81 0.8669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0.86 0.87 0.9382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0.87 0.88 0.9489</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0.77 </a:t>
                      </a:r>
                      <a:br>
                        <a:rPr lang="en-US" altLang="ko-KR" sz="1200" u="none" strike="noStrike" dirty="0">
                          <a:effectLst/>
                        </a:rPr>
                      </a:br>
                      <a:r>
                        <a:rPr lang="en-US" altLang="ko-KR" sz="1200" u="none" strike="noStrike" dirty="0">
                          <a:effectLst/>
                        </a:rPr>
                        <a:t>0.76 0.8048</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0.80 0.80 0.8776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39946882"/>
                  </a:ext>
                </a:extLst>
              </a:tr>
              <a:tr h="566413">
                <a:tc>
                  <a:txBody>
                    <a:bodyPr/>
                    <a:lstStyle/>
                    <a:p>
                      <a:pPr algn="ctr" fontAlgn="b"/>
                      <a:r>
                        <a:rPr lang="en-US" sz="1200" u="none" strike="noStrike">
                          <a:effectLst/>
                        </a:rPr>
                        <a:t>CNN/layer 2</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0.86 0.87 0.93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0.93 0.93 0.9789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0.75 0.73 0.8421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0.79 0.77 0.8794</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0.85 0.87 0.9189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0.85 0.86 0.9128</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0.72 0.69 0.6378</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0.73</a:t>
                      </a:r>
                    </a:p>
                    <a:p>
                      <a:pPr algn="ctr" fontAlgn="b"/>
                      <a:r>
                        <a:rPr lang="en-US" altLang="ko-KR" sz="1200" u="none" strike="noStrike" dirty="0">
                          <a:effectLst/>
                        </a:rPr>
                        <a:t>0.74 0.6872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880872891"/>
                  </a:ext>
                </a:extLst>
              </a:tr>
              <a:tr h="566413">
                <a:tc>
                  <a:txBody>
                    <a:bodyPr/>
                    <a:lstStyle/>
                    <a:p>
                      <a:pPr algn="ctr" fontAlgn="b"/>
                      <a:r>
                        <a:rPr lang="en-US" sz="1200" u="none" strike="noStrike">
                          <a:effectLst/>
                        </a:rPr>
                        <a:t>MLP</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0.84 0.85 0.9212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0.84 0.86 0.9272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0.63</a:t>
                      </a:r>
                    </a:p>
                    <a:p>
                      <a:pPr algn="ctr" fontAlgn="b"/>
                      <a:r>
                        <a:rPr lang="en-US" altLang="ko-KR" sz="1200" u="none" strike="noStrike" dirty="0">
                          <a:effectLst/>
                        </a:rPr>
                        <a:t>0.71 0.7295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0.72 0.75 0.7573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0.85 0.87 0.9257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0.85 0.86 0.9273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0.74</a:t>
                      </a:r>
                      <a:br>
                        <a:rPr lang="en-US" altLang="ko-KR" sz="1200" u="none" strike="noStrike" dirty="0">
                          <a:effectLst/>
                        </a:rPr>
                      </a:br>
                      <a:r>
                        <a:rPr lang="en-US" altLang="ko-KR" sz="1200" u="none" strike="noStrike" dirty="0">
                          <a:effectLst/>
                        </a:rPr>
                        <a:t>0.75 0.7929</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0.77 0.79 0.847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796617316"/>
                  </a:ext>
                </a:extLst>
              </a:tr>
              <a:tr h="566413">
                <a:tc>
                  <a:txBody>
                    <a:bodyPr/>
                    <a:lstStyle/>
                    <a:p>
                      <a:pPr algn="ctr" fontAlgn="b"/>
                      <a:r>
                        <a:rPr lang="en-US" sz="1200" u="none" strike="noStrike">
                          <a:effectLst/>
                        </a:rPr>
                        <a:t>KNN </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0.82 0.82 0.8717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0.83 0.84 0.8777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0.70 0.72 0.7513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0.70 0.73 0.7512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0.83 0.83 0.8801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0.82 0.83 0.8881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0.66 0.68 0.7263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0.72</a:t>
                      </a:r>
                    </a:p>
                    <a:p>
                      <a:pPr algn="ctr" fontAlgn="b"/>
                      <a:r>
                        <a:rPr lang="en-US" altLang="ko-KR" sz="1200" u="none" strike="noStrike" dirty="0">
                          <a:effectLst/>
                        </a:rPr>
                        <a:t>0.74 0.7815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21158539"/>
                  </a:ext>
                </a:extLst>
              </a:tr>
              <a:tr h="566413">
                <a:tc>
                  <a:txBody>
                    <a:bodyPr/>
                    <a:lstStyle/>
                    <a:p>
                      <a:pPr algn="ctr" fontAlgn="b"/>
                      <a:r>
                        <a:rPr lang="en-US" sz="1200" u="none" strike="noStrike">
                          <a:effectLst/>
                        </a:rPr>
                        <a:t>SVM</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0.88 0.90 0.9496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0.90 0.91 0.9623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0.61 0.70 0.7195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0.86 0.87 0.9319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0.84 0.85 0.9182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0.85 0.86 0.9202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0.76</a:t>
                      </a:r>
                      <a:br>
                        <a:rPr lang="en-US" altLang="ko-KR" sz="1200" u="none" strike="noStrike" dirty="0">
                          <a:effectLst/>
                        </a:rPr>
                      </a:br>
                      <a:r>
                        <a:rPr lang="en-US" altLang="ko-KR" sz="1200" u="none" strike="noStrike" dirty="0">
                          <a:effectLst/>
                        </a:rPr>
                        <a:t>0.77 0.8526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0.80 0.80 0.875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778095226"/>
                  </a:ext>
                </a:extLst>
              </a:tr>
              <a:tr h="566413">
                <a:tc>
                  <a:txBody>
                    <a:bodyPr/>
                    <a:lstStyle/>
                    <a:p>
                      <a:pPr algn="ctr" fontAlgn="b"/>
                      <a:r>
                        <a:rPr lang="en-US" sz="1200" u="none" strike="noStrike">
                          <a:effectLst/>
                        </a:rPr>
                        <a:t>GNB</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altLang="ko-KR" sz="1200" u="none" strike="noStrike">
                          <a:effectLst/>
                        </a:rPr>
                        <a:t>0.78 0.79 0.852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0.80 0.81 0.8486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0.61 0.70 0.606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0.63</a:t>
                      </a:r>
                    </a:p>
                    <a:p>
                      <a:pPr algn="ctr" fontAlgn="b"/>
                      <a:r>
                        <a:rPr lang="en-US" altLang="ko-KR" sz="1200" u="none" strike="noStrike" dirty="0">
                          <a:effectLst/>
                        </a:rPr>
                        <a:t>0.71 0.631</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0.68 0.70 0.7241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0.63 0.65 0.6631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0.62 0.68 0.6228</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0.60 0.68 0.5944</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476741602"/>
                  </a:ext>
                </a:extLst>
              </a:tr>
            </a:tbl>
          </a:graphicData>
        </a:graphic>
      </p:graphicFrame>
      <p:sp>
        <p:nvSpPr>
          <p:cNvPr id="4" name="직사각형 3">
            <a:extLst>
              <a:ext uri="{FF2B5EF4-FFF2-40B4-BE49-F238E27FC236}">
                <a16:creationId xmlns:a16="http://schemas.microsoft.com/office/drawing/2014/main" id="{B44BB7EC-CAF9-9ADF-BB9E-45FBCB740E88}"/>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a:extLst>
              <a:ext uri="{FF2B5EF4-FFF2-40B4-BE49-F238E27FC236}">
                <a16:creationId xmlns:a16="http://schemas.microsoft.com/office/drawing/2014/main" id="{073FEE07-757B-4874-885C-D22D8B5AF48E}"/>
              </a:ext>
            </a:extLst>
          </p:cNvPr>
          <p:cNvGrpSpPr/>
          <p:nvPr/>
        </p:nvGrpSpPr>
        <p:grpSpPr>
          <a:xfrm>
            <a:off x="1385287" y="2576242"/>
            <a:ext cx="6389585" cy="3726172"/>
            <a:chOff x="1521901" y="2637989"/>
            <a:chExt cx="6389585" cy="3726172"/>
          </a:xfrm>
        </p:grpSpPr>
        <p:sp>
          <p:nvSpPr>
            <p:cNvPr id="15" name="사각형: 둥근 모서리 14">
              <a:extLst>
                <a:ext uri="{FF2B5EF4-FFF2-40B4-BE49-F238E27FC236}">
                  <a16:creationId xmlns:a16="http://schemas.microsoft.com/office/drawing/2014/main" id="{C5F5F64E-B2D0-A9C4-134B-7C45B57CC346}"/>
                </a:ext>
              </a:extLst>
            </p:cNvPr>
            <p:cNvSpPr/>
            <p:nvPr/>
          </p:nvSpPr>
          <p:spPr>
            <a:xfrm>
              <a:off x="1521901" y="2637989"/>
              <a:ext cx="6353666" cy="3726172"/>
            </a:xfrm>
            <a:prstGeom prst="roundRect">
              <a:avLst>
                <a:gd name="adj" fmla="val 5029"/>
              </a:avLst>
            </a:prstGeom>
            <a:solidFill>
              <a:srgbClr val="D3E2ED"/>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i="1">
                <a:ea typeface="돋움"/>
              </a:endParaRPr>
            </a:p>
          </p:txBody>
        </p:sp>
        <p:sp>
          <p:nvSpPr>
            <p:cNvPr id="16" name="TextBox 15">
              <a:extLst>
                <a:ext uri="{FF2B5EF4-FFF2-40B4-BE49-F238E27FC236}">
                  <a16:creationId xmlns:a16="http://schemas.microsoft.com/office/drawing/2014/main" id="{D0E82CBE-71FD-BBD3-4FCF-9CA6AEF2CC8F}"/>
                </a:ext>
              </a:extLst>
            </p:cNvPr>
            <p:cNvSpPr txBox="1"/>
            <p:nvPr/>
          </p:nvSpPr>
          <p:spPr>
            <a:xfrm>
              <a:off x="4417279" y="3682442"/>
              <a:ext cx="2860816" cy="892552"/>
            </a:xfrm>
            <a:prstGeom prst="rect">
              <a:avLst/>
            </a:prstGeom>
            <a:noFill/>
          </p:spPr>
          <p:txBody>
            <a:bodyPr wrap="square">
              <a:spAutoFit/>
            </a:bodyPr>
            <a:lstStyle/>
            <a:p>
              <a:pPr algn="ctr"/>
              <a:r>
                <a:rPr lang="en-US" altLang="ko-KR" sz="2600" b="1" i="1">
                  <a:ea typeface="돋움"/>
                </a:rPr>
                <a:t>CNN Layer 3</a:t>
              </a:r>
              <a:br>
                <a:rPr lang="en-US" altLang="ko-KR" sz="2600" b="1" i="1">
                  <a:ea typeface="돋움"/>
                </a:rPr>
              </a:br>
              <a:r>
                <a:rPr lang="en-US" altLang="ko-KR" sz="2600" b="1" i="1">
                  <a:ea typeface="돋움"/>
                </a:rPr>
                <a:t>MFCC - 16,000</a:t>
              </a:r>
              <a:endParaRPr lang="ko-KR" altLang="en-US" sz="2600" b="1" i="1">
                <a:ea typeface="돋움"/>
              </a:endParaRPr>
            </a:p>
          </p:txBody>
        </p:sp>
        <p:sp>
          <p:nvSpPr>
            <p:cNvPr id="17" name="TextBox 16">
              <a:extLst>
                <a:ext uri="{FF2B5EF4-FFF2-40B4-BE49-F238E27FC236}">
                  <a16:creationId xmlns:a16="http://schemas.microsoft.com/office/drawing/2014/main" id="{26FE4F7C-0957-3616-E75C-8DA372B68B2B}"/>
                </a:ext>
              </a:extLst>
            </p:cNvPr>
            <p:cNvSpPr txBox="1"/>
            <p:nvPr/>
          </p:nvSpPr>
          <p:spPr>
            <a:xfrm>
              <a:off x="3258275" y="2775832"/>
              <a:ext cx="2880917" cy="523220"/>
            </a:xfrm>
            <a:prstGeom prst="rect">
              <a:avLst/>
            </a:prstGeom>
            <a:noFill/>
          </p:spPr>
          <p:txBody>
            <a:bodyPr wrap="none" rtlCol="0">
              <a:spAutoFit/>
            </a:bodyPr>
            <a:lstStyle/>
            <a:p>
              <a:r>
                <a:rPr lang="en-US" altLang="ko-KR" sz="2800" b="1" dirty="0">
                  <a:solidFill>
                    <a:srgbClr val="26455C"/>
                  </a:solidFill>
                </a:rPr>
                <a:t>Best Combination</a:t>
              </a:r>
              <a:endParaRPr lang="ko-KR" altLang="en-US" sz="2800" b="1" dirty="0">
                <a:solidFill>
                  <a:srgbClr val="26455C"/>
                </a:solidFill>
              </a:endParaRPr>
            </a:p>
          </p:txBody>
        </p:sp>
        <p:sp>
          <p:nvSpPr>
            <p:cNvPr id="19" name="TextBox 18">
              <a:extLst>
                <a:ext uri="{FF2B5EF4-FFF2-40B4-BE49-F238E27FC236}">
                  <a16:creationId xmlns:a16="http://schemas.microsoft.com/office/drawing/2014/main" id="{074383B2-96AC-3BBA-3E4F-2503E3F43FAB}"/>
                </a:ext>
              </a:extLst>
            </p:cNvPr>
            <p:cNvSpPr txBox="1"/>
            <p:nvPr/>
          </p:nvSpPr>
          <p:spPr>
            <a:xfrm>
              <a:off x="3898170" y="4965279"/>
              <a:ext cx="4013316" cy="892552"/>
            </a:xfrm>
            <a:prstGeom prst="rect">
              <a:avLst/>
            </a:prstGeom>
            <a:noFill/>
          </p:spPr>
          <p:txBody>
            <a:bodyPr wrap="square">
              <a:spAutoFit/>
            </a:bodyPr>
            <a:lstStyle/>
            <a:p>
              <a:pPr algn="ctr"/>
              <a:r>
                <a:rPr lang="en-US" altLang="ko-KR" sz="2600" b="1" i="1">
                  <a:ea typeface="돋움"/>
                </a:rPr>
                <a:t>CNN Layer 3</a:t>
              </a:r>
              <a:br>
                <a:rPr lang="en-US" altLang="ko-KR" sz="2600" b="1" i="1">
                  <a:ea typeface="돋움"/>
                </a:rPr>
              </a:br>
              <a:r>
                <a:rPr lang="en-US" altLang="ko-KR" sz="2600" b="1" i="1">
                  <a:ea typeface="돋움"/>
                </a:rPr>
                <a:t>Mel Spectrogram - 16,000</a:t>
              </a:r>
              <a:endParaRPr lang="ko-KR" altLang="en-US" sz="2600" b="1" i="1">
                <a:ea typeface="돋움"/>
              </a:endParaRPr>
            </a:p>
          </p:txBody>
        </p:sp>
        <p:sp>
          <p:nvSpPr>
            <p:cNvPr id="21" name="TextBox 20">
              <a:extLst>
                <a:ext uri="{FF2B5EF4-FFF2-40B4-BE49-F238E27FC236}">
                  <a16:creationId xmlns:a16="http://schemas.microsoft.com/office/drawing/2014/main" id="{EBD237E1-59B9-7B06-1974-21726F5F0A40}"/>
                </a:ext>
              </a:extLst>
            </p:cNvPr>
            <p:cNvSpPr txBox="1"/>
            <p:nvPr/>
          </p:nvSpPr>
          <p:spPr>
            <a:xfrm>
              <a:off x="2124377" y="3836331"/>
              <a:ext cx="1250416" cy="584775"/>
            </a:xfrm>
            <a:prstGeom prst="rect">
              <a:avLst/>
            </a:prstGeom>
            <a:noFill/>
          </p:spPr>
          <p:txBody>
            <a:bodyPr wrap="square" rtlCol="0">
              <a:spAutoFit/>
            </a:bodyPr>
            <a:lstStyle/>
            <a:p>
              <a:r>
                <a:rPr lang="en-US" altLang="ko-KR" sz="3200" b="1" u="sng"/>
                <a:t>Audio</a:t>
              </a:r>
              <a:endParaRPr lang="ko-KR" altLang="en-US" sz="3200" b="1" u="sng"/>
            </a:p>
          </p:txBody>
        </p:sp>
        <p:sp>
          <p:nvSpPr>
            <p:cNvPr id="25" name="TextBox 24">
              <a:extLst>
                <a:ext uri="{FF2B5EF4-FFF2-40B4-BE49-F238E27FC236}">
                  <a16:creationId xmlns:a16="http://schemas.microsoft.com/office/drawing/2014/main" id="{9C314720-EBB4-8CC9-AFD4-3EEEBBEA79AB}"/>
                </a:ext>
              </a:extLst>
            </p:cNvPr>
            <p:cNvSpPr txBox="1"/>
            <p:nvPr/>
          </p:nvSpPr>
          <p:spPr>
            <a:xfrm>
              <a:off x="2102469" y="5119168"/>
              <a:ext cx="1250416" cy="584775"/>
            </a:xfrm>
            <a:prstGeom prst="rect">
              <a:avLst/>
            </a:prstGeom>
            <a:noFill/>
          </p:spPr>
          <p:txBody>
            <a:bodyPr wrap="square" rtlCol="0">
              <a:spAutoFit/>
            </a:bodyPr>
            <a:lstStyle/>
            <a:p>
              <a:r>
                <a:rPr lang="en-US" altLang="ko-KR" sz="3200" b="1" u="sng"/>
                <a:t>Image</a:t>
              </a:r>
              <a:endParaRPr lang="ko-KR" altLang="en-US" sz="3200" b="1" u="sng"/>
            </a:p>
          </p:txBody>
        </p:sp>
        <p:cxnSp>
          <p:nvCxnSpPr>
            <p:cNvPr id="27" name="직선 연결선 26">
              <a:extLst>
                <a:ext uri="{FF2B5EF4-FFF2-40B4-BE49-F238E27FC236}">
                  <a16:creationId xmlns:a16="http://schemas.microsoft.com/office/drawing/2014/main" id="{07E4938C-11B0-FA99-1F3F-41095C40AAD1}"/>
                </a:ext>
              </a:extLst>
            </p:cNvPr>
            <p:cNvCxnSpPr>
              <a:cxnSpLocks/>
            </p:cNvCxnSpPr>
            <p:nvPr/>
          </p:nvCxnSpPr>
          <p:spPr>
            <a:xfrm>
              <a:off x="3802523" y="3822754"/>
              <a:ext cx="0" cy="611929"/>
            </a:xfrm>
            <a:prstGeom prst="line">
              <a:avLst/>
            </a:prstGeom>
            <a:ln w="57150">
              <a:solidFill>
                <a:srgbClr val="6197BF"/>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143A3C3-00D0-1B99-4C3C-A77CA50BA04E}"/>
                </a:ext>
              </a:extLst>
            </p:cNvPr>
            <p:cNvCxnSpPr>
              <a:cxnSpLocks/>
            </p:cNvCxnSpPr>
            <p:nvPr/>
          </p:nvCxnSpPr>
          <p:spPr>
            <a:xfrm>
              <a:off x="3802523" y="5105591"/>
              <a:ext cx="0" cy="611929"/>
            </a:xfrm>
            <a:prstGeom prst="line">
              <a:avLst/>
            </a:prstGeom>
            <a:ln w="57150">
              <a:solidFill>
                <a:srgbClr val="6197B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460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9" presetClass="emph" presetSubtype="0" nodeType="withEffect">
                                  <p:stCondLst>
                                    <p:cond delay="0"/>
                                  </p:stCondLst>
                                  <p:childTnLst>
                                    <p:set>
                                      <p:cBhvr>
                                        <p:cTn id="9" dur="indefinite"/>
                                        <p:tgtEl>
                                          <p:spTgt spid="5"/>
                                        </p:tgtEl>
                                        <p:attrNameLst>
                                          <p:attrName>style.opacity</p:attrName>
                                        </p:attrNameLst>
                                      </p:cBhvr>
                                      <p:to>
                                        <p:strVal val="0.25"/>
                                      </p:to>
                                    </p:set>
                                    <p:animEffect filter="image" prLst="opacity: 0.25">
                                      <p:cBhvr rctx="IE">
                                        <p:cTn id="10" dur="indefinite"/>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E3F0-7A0D-56BD-22F7-710BB9431988}"/>
              </a:ext>
            </a:extLst>
          </p:cNvPr>
          <p:cNvSpPr>
            <a:spLocks noGrp="1"/>
          </p:cNvSpPr>
          <p:nvPr>
            <p:ph type="ctrTitle"/>
          </p:nvPr>
        </p:nvSpPr>
        <p:spPr>
          <a:xfrm>
            <a:off x="1117214" y="442674"/>
            <a:ext cx="6925732" cy="443198"/>
          </a:xfrm>
        </p:spPr>
        <p:txBody>
          <a:bodyPr/>
          <a:lstStyle/>
          <a:p>
            <a:r>
              <a:rPr lang="en-US" altLang="ko-KR"/>
              <a:t>Result</a:t>
            </a:r>
            <a:endParaRPr lang="ko-KR" i="0"/>
          </a:p>
        </p:txBody>
      </p:sp>
      <p:sp>
        <p:nvSpPr>
          <p:cNvPr id="3" name="부제목 2">
            <a:extLst>
              <a:ext uri="{FF2B5EF4-FFF2-40B4-BE49-F238E27FC236}">
                <a16:creationId xmlns:a16="http://schemas.microsoft.com/office/drawing/2014/main" id="{D59C24BF-2540-898F-3FF3-424CB243825A}"/>
              </a:ext>
            </a:extLst>
          </p:cNvPr>
          <p:cNvSpPr>
            <a:spLocks noGrp="1"/>
          </p:cNvSpPr>
          <p:nvPr>
            <p:ph type="subTitle" idx="1"/>
          </p:nvPr>
        </p:nvSpPr>
        <p:spPr>
          <a:xfrm>
            <a:off x="1128501" y="1367744"/>
            <a:ext cx="6914445" cy="338554"/>
          </a:xfrm>
        </p:spPr>
        <p:txBody>
          <a:bodyPr/>
          <a:lstStyle/>
          <a:p>
            <a:r>
              <a:rPr lang="ko-KR" altLang="en-US" dirty="0">
                <a:latin typeface="Franklin Gothic Demi Cond"/>
                <a:ea typeface="돋움"/>
              </a:rPr>
              <a:t>💡 </a:t>
            </a:r>
            <a:r>
              <a:rPr lang="en-US" altLang="ko-KR" dirty="0">
                <a:latin typeface="Franklin Gothic Demi Cond"/>
                <a:ea typeface="돋움"/>
              </a:rPr>
              <a:t>Comparison of the performance of </a:t>
            </a:r>
            <a:r>
              <a:rPr lang="ko-KR" altLang="en-US" dirty="0" err="1">
                <a:latin typeface="Franklin Gothic Demi Cond"/>
                <a:ea typeface="돋움"/>
              </a:rPr>
              <a:t>Machine</a:t>
            </a:r>
            <a:r>
              <a:rPr lang="ko-KR" altLang="en-US" dirty="0">
                <a:latin typeface="Franklin Gothic Demi Cond"/>
                <a:ea typeface="돋움"/>
              </a:rPr>
              <a:t> </a:t>
            </a:r>
            <a:r>
              <a:rPr lang="en-US" altLang="ko-KR" dirty="0">
                <a:latin typeface="Franklin Gothic Demi Cond"/>
                <a:ea typeface="돋움"/>
              </a:rPr>
              <a:t>L</a:t>
            </a:r>
            <a:r>
              <a:rPr lang="ko-KR" altLang="en-US" dirty="0" err="1">
                <a:latin typeface="Franklin Gothic Demi Cond"/>
                <a:ea typeface="돋움"/>
              </a:rPr>
              <a:t>earning</a:t>
            </a:r>
            <a:r>
              <a:rPr lang="ko-KR" altLang="en-US" dirty="0">
                <a:latin typeface="Franklin Gothic Demi Cond"/>
                <a:ea typeface="돋움"/>
              </a:rPr>
              <a:t> </a:t>
            </a:r>
            <a:r>
              <a:rPr lang="en-US" altLang="ko-KR" dirty="0">
                <a:latin typeface="Franklin Gothic Demi Cond"/>
                <a:ea typeface="돋움"/>
              </a:rPr>
              <a:t>M</a:t>
            </a:r>
            <a:r>
              <a:rPr lang="ko-KR" altLang="en-US" dirty="0" err="1">
                <a:latin typeface="Franklin Gothic Demi Cond"/>
                <a:ea typeface="돋움"/>
              </a:rPr>
              <a:t>odel</a:t>
            </a:r>
            <a:r>
              <a:rPr lang="en-US" altLang="ko-KR" dirty="0">
                <a:latin typeface="Franklin Gothic Demi Cond"/>
                <a:ea typeface="돋움"/>
              </a:rPr>
              <a:t>s</a:t>
            </a:r>
            <a:endParaRPr lang="ko-KR" altLang="en-US" dirty="0">
              <a:ea typeface="돋움"/>
            </a:endParaRPr>
          </a:p>
        </p:txBody>
      </p:sp>
      <p:sp>
        <p:nvSpPr>
          <p:cNvPr id="6" name="슬라이드 번호 개체 틀 5">
            <a:extLst>
              <a:ext uri="{FF2B5EF4-FFF2-40B4-BE49-F238E27FC236}">
                <a16:creationId xmlns:a16="http://schemas.microsoft.com/office/drawing/2014/main" id="{F3091C1C-A439-E2BB-6511-B0A149804A54}"/>
              </a:ext>
            </a:extLst>
          </p:cNvPr>
          <p:cNvSpPr>
            <a:spLocks noGrp="1"/>
          </p:cNvSpPr>
          <p:nvPr>
            <p:ph type="sldNum" sz="quarter" idx="4"/>
          </p:nvPr>
        </p:nvSpPr>
        <p:spPr/>
        <p:txBody>
          <a:bodyPr/>
          <a:lstStyle/>
          <a:p>
            <a:fld id="{8A7A6979-0714-4377-B894-6BE4C2D6E202}" type="slidenum">
              <a:rPr lang="en-US" smtClean="0"/>
              <a:pPr/>
              <a:t>21</a:t>
            </a:fld>
            <a:endParaRPr lang="en-US"/>
          </a:p>
        </p:txBody>
      </p:sp>
      <p:graphicFrame>
        <p:nvGraphicFramePr>
          <p:cNvPr id="8" name="표 7">
            <a:extLst>
              <a:ext uri="{FF2B5EF4-FFF2-40B4-BE49-F238E27FC236}">
                <a16:creationId xmlns:a16="http://schemas.microsoft.com/office/drawing/2014/main" id="{DC6A4738-D1F8-5EAE-DE51-57AE73997366}"/>
              </a:ext>
            </a:extLst>
          </p:cNvPr>
          <p:cNvGraphicFramePr>
            <a:graphicFrameLocks noGrp="1"/>
          </p:cNvGraphicFramePr>
          <p:nvPr>
            <p:extLst>
              <p:ext uri="{D42A27DB-BD31-4B8C-83A1-F6EECF244321}">
                <p14:modId xmlns:p14="http://schemas.microsoft.com/office/powerpoint/2010/main" val="3886524613"/>
              </p:ext>
            </p:extLst>
          </p:nvPr>
        </p:nvGraphicFramePr>
        <p:xfrm>
          <a:off x="183787" y="1999169"/>
          <a:ext cx="8806725" cy="382109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664449796"/>
                    </a:ext>
                  </a:extLst>
                </a:gridCol>
                <a:gridCol w="2695575">
                  <a:extLst>
                    <a:ext uri="{9D8B030D-6E8A-4147-A177-3AD203B41FA5}">
                      <a16:colId xmlns:a16="http://schemas.microsoft.com/office/drawing/2014/main" val="1597509939"/>
                    </a:ext>
                  </a:extLst>
                </a:gridCol>
                <a:gridCol w="2695575">
                  <a:extLst>
                    <a:ext uri="{9D8B030D-6E8A-4147-A177-3AD203B41FA5}">
                      <a16:colId xmlns:a16="http://schemas.microsoft.com/office/drawing/2014/main" val="1859911494"/>
                    </a:ext>
                  </a:extLst>
                </a:gridCol>
                <a:gridCol w="2695575">
                  <a:extLst>
                    <a:ext uri="{9D8B030D-6E8A-4147-A177-3AD203B41FA5}">
                      <a16:colId xmlns:a16="http://schemas.microsoft.com/office/drawing/2014/main" val="1701409688"/>
                    </a:ext>
                  </a:extLst>
                </a:gridCol>
              </a:tblGrid>
              <a:tr h="504000">
                <a:tc>
                  <a:txBody>
                    <a:bodyPr/>
                    <a:lstStyle/>
                    <a:p>
                      <a:pPr algn="ctr" fontAlgn="ctr"/>
                      <a:endParaRPr lang="ko-KR" altLang="en-US" sz="1600" b="0" i="0" u="none" strike="noStrike">
                        <a:solidFill>
                          <a:srgbClr val="000000"/>
                        </a:solidFill>
                        <a:effectLst/>
                        <a:latin typeface="Franklin Gothic Medium Cond"/>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a:effectLst/>
                          <a:latin typeface="+mj-lt"/>
                        </a:rPr>
                        <a:t>Accuracy</a:t>
                      </a:r>
                      <a:endParaRPr lang="en-US" sz="1600" b="0" i="0" u="none" strike="noStrike">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a:effectLst/>
                          <a:latin typeface="+mj-lt"/>
                        </a:rPr>
                        <a:t>F1 Score</a:t>
                      </a:r>
                      <a:endParaRPr lang="en-US" sz="1600" b="0" i="0" u="none" strike="noStrike">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dirty="0">
                          <a:effectLst/>
                          <a:latin typeface="+mj-lt"/>
                        </a:rPr>
                        <a:t>AUC Curve</a:t>
                      </a:r>
                      <a:endParaRPr lang="en-US" sz="1600" b="0" i="0" u="none" strike="noStrike" dirty="0">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extLst>
                  <a:ext uri="{0D108BD9-81ED-4DB2-BD59-A6C34878D82A}">
                    <a16:rowId xmlns:a16="http://schemas.microsoft.com/office/drawing/2014/main" val="4134527292"/>
                  </a:ext>
                </a:extLst>
              </a:tr>
              <a:tr h="1658545">
                <a:tc>
                  <a:txBody>
                    <a:bodyPr/>
                    <a:lstStyle/>
                    <a:p>
                      <a:pPr algn="ctr" fontAlgn="b"/>
                      <a:r>
                        <a:rPr lang="en-US" sz="1600" u="none" strike="noStrike">
                          <a:effectLst/>
                          <a:latin typeface="+mj-lt"/>
                        </a:rPr>
                        <a:t>Audio</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3,4</a:t>
                      </a:r>
                      <a:br>
                        <a:rPr lang="en-US" altLang="ko-KR" sz="2000" b="0" i="0" u="none" strike="noStrike" dirty="0">
                          <a:solidFill>
                            <a:srgbClr val="000000"/>
                          </a:solidFill>
                          <a:effectLst/>
                          <a:latin typeface="+mj-lt"/>
                          <a:ea typeface="맑은 고딕"/>
                        </a:rPr>
                      </a:br>
                      <a:r>
                        <a:rPr lang="en-US" altLang="ko-KR" sz="1800" b="0" i="0" u="none" strike="noStrike" kern="1200" dirty="0">
                          <a:solidFill>
                            <a:srgbClr val="000000"/>
                          </a:solidFill>
                          <a:effectLst/>
                          <a:latin typeface="+mj-lt"/>
                          <a:ea typeface="맑은 고딕"/>
                          <a:cs typeface="+mn-cs"/>
                        </a:rPr>
                        <a:t>0.9</a:t>
                      </a:r>
                      <a:r>
                        <a:rPr lang="en-US" altLang="ko-KR" sz="1800" b="0" i="0" u="none" strike="noStrike" dirty="0">
                          <a:solidFill>
                            <a:srgbClr val="000000"/>
                          </a:solidFill>
                          <a:effectLst/>
                          <a:latin typeface="+mj-lt"/>
                          <a:ea typeface="맑은 고딕"/>
                        </a:rPr>
                        <a:t>6</a:t>
                      </a:r>
                    </a:p>
                    <a:p>
                      <a:pPr algn="ctr" fontAlgn="ctr"/>
                      <a:r>
                        <a:rPr lang="en-US" altLang="ko-KR" sz="1800" dirty="0">
                          <a:solidFill>
                            <a:schemeClr val="accent1">
                              <a:lumMod val="75000"/>
                            </a:schemeClr>
                          </a:solidFill>
                          <a:latin typeface="+mj-lt"/>
                        </a:rPr>
                        <a:t>Except </a:t>
                      </a:r>
                      <a:br>
                        <a:rPr lang="en-US" altLang="ko-KR" sz="1800" dirty="0">
                          <a:solidFill>
                            <a:srgbClr val="6B532F"/>
                          </a:solidFill>
                          <a:latin typeface="+mj-lt"/>
                        </a:rPr>
                      </a:br>
                      <a:r>
                        <a:rPr lang="en-US" altLang="ko-KR" sz="1800" dirty="0">
                          <a:solidFill>
                            <a:schemeClr val="accent1">
                              <a:lumMod val="75000"/>
                            </a:schemeClr>
                          </a:solidFill>
                          <a:latin typeface="+mj-lt"/>
                        </a:rPr>
                        <a:t>Mel-spectrogram </a:t>
                      </a:r>
                    </a:p>
                    <a:p>
                      <a:pPr algn="ctr" fontAlgn="ctr"/>
                      <a:r>
                        <a:rPr lang="en-US" altLang="ko-KR" sz="1800" dirty="0">
                          <a:solidFill>
                            <a:schemeClr val="accent1">
                              <a:lumMod val="75000"/>
                            </a:schemeClr>
                          </a:solidFill>
                          <a:latin typeface="+mj-lt"/>
                        </a:rPr>
                        <a:t>(16,000) – SVM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3,4</a:t>
                      </a:r>
                      <a:br>
                        <a:rPr lang="en-US" altLang="ko-KR" sz="2000" b="0" i="0" u="none" strike="noStrike" dirty="0">
                          <a:solidFill>
                            <a:srgbClr val="000000"/>
                          </a:solidFill>
                          <a:effectLst/>
                          <a:latin typeface="+mj-lt"/>
                          <a:ea typeface="맑은 고딕"/>
                        </a:rPr>
                      </a:br>
                      <a:r>
                        <a:rPr lang="en-US" altLang="ko-KR" sz="1800" b="0" i="0" u="none" strike="noStrike" dirty="0">
                          <a:solidFill>
                            <a:srgbClr val="000000"/>
                          </a:solidFill>
                          <a:effectLst/>
                          <a:latin typeface="+mj-lt"/>
                          <a:ea typeface="맑은 고딕"/>
                        </a:rPr>
                        <a:t>0.96</a:t>
                      </a:r>
                    </a:p>
                    <a:p>
                      <a:pPr algn="ctr" fontAlgn="ctr"/>
                      <a:r>
                        <a:rPr lang="en-US" altLang="ko-KR" sz="1800" b="0" i="0" u="none" strike="noStrike" dirty="0">
                          <a:solidFill>
                            <a:schemeClr val="accent1">
                              <a:lumMod val="75000"/>
                            </a:schemeClr>
                          </a:solidFill>
                          <a:effectLst/>
                          <a:latin typeface="+mj-lt"/>
                          <a:ea typeface="맑은 고딕"/>
                        </a:rPr>
                        <a:t>Except </a:t>
                      </a:r>
                    </a:p>
                    <a:p>
                      <a:pPr algn="ctr" fontAlgn="ctr"/>
                      <a:r>
                        <a:rPr lang="en-US" altLang="ko-KR" sz="1800" b="0" i="0" u="none" strike="noStrike" dirty="0">
                          <a:solidFill>
                            <a:schemeClr val="accent1">
                              <a:lumMod val="75000"/>
                            </a:schemeClr>
                          </a:solidFill>
                          <a:effectLst/>
                          <a:latin typeface="+mj-lt"/>
                          <a:ea typeface="맑은 고딕"/>
                        </a:rPr>
                        <a:t>Mel-spectrogram </a:t>
                      </a:r>
                    </a:p>
                    <a:p>
                      <a:pPr algn="ctr" fontAlgn="ctr"/>
                      <a:r>
                        <a:rPr lang="en-US" altLang="ko-KR" sz="1800" b="0" i="0" u="none" strike="noStrike" dirty="0">
                          <a:solidFill>
                            <a:schemeClr val="accent1">
                              <a:lumMod val="75000"/>
                            </a:schemeClr>
                          </a:solidFill>
                          <a:effectLst/>
                          <a:latin typeface="+mj-lt"/>
                          <a:ea typeface="맑은 고딕"/>
                        </a:rPr>
                        <a:t>(16,000) – SVM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3,4</a:t>
                      </a:r>
                      <a:br>
                        <a:rPr lang="en-US" altLang="ko-KR" sz="2000" b="0" i="0" u="none" strike="noStrike" dirty="0">
                          <a:solidFill>
                            <a:srgbClr val="000000"/>
                          </a:solidFill>
                          <a:effectLst/>
                          <a:latin typeface="+mj-lt"/>
                          <a:ea typeface="맑은 고딕"/>
                        </a:rPr>
                      </a:br>
                      <a:r>
                        <a:rPr lang="en-US" altLang="ko-KR" sz="1800" b="0" i="0" u="none" strike="noStrike" dirty="0">
                          <a:solidFill>
                            <a:srgbClr val="000000"/>
                          </a:solidFill>
                          <a:effectLst/>
                          <a:latin typeface="+mj-lt"/>
                          <a:ea typeface="맑은 고딕"/>
                        </a:rPr>
                        <a:t>0.9882</a:t>
                      </a:r>
                    </a:p>
                    <a:p>
                      <a:pPr algn="ctr" fontAlgn="ctr"/>
                      <a:r>
                        <a:rPr lang="en-US" altLang="ko-KR" sz="1800" b="0" i="0" u="none" strike="noStrike" dirty="0">
                          <a:solidFill>
                            <a:schemeClr val="accent1">
                              <a:lumMod val="75000"/>
                            </a:schemeClr>
                          </a:solidFill>
                          <a:effectLst/>
                          <a:latin typeface="+mj-lt"/>
                          <a:ea typeface="맑은 고딕"/>
                        </a:rPr>
                        <a:t>Except </a:t>
                      </a:r>
                    </a:p>
                    <a:p>
                      <a:pPr algn="ctr" fontAlgn="ctr"/>
                      <a:r>
                        <a:rPr lang="en-US" altLang="ko-KR" sz="1800" b="0" i="0" u="none" strike="noStrike" dirty="0">
                          <a:solidFill>
                            <a:schemeClr val="accent1">
                              <a:lumMod val="75000"/>
                            </a:schemeClr>
                          </a:solidFill>
                          <a:effectLst/>
                          <a:latin typeface="+mj-lt"/>
                          <a:ea typeface="맑은 고딕"/>
                        </a:rPr>
                        <a:t>Mel-spectrogram (16,000), </a:t>
                      </a:r>
                    </a:p>
                    <a:p>
                      <a:pPr algn="ctr" fontAlgn="ctr"/>
                      <a:r>
                        <a:rPr lang="en-US" altLang="ko-KR" sz="1800" b="0" i="0" u="none" strike="noStrike" dirty="0">
                          <a:solidFill>
                            <a:schemeClr val="accent1">
                              <a:lumMod val="75000"/>
                            </a:schemeClr>
                          </a:solidFill>
                          <a:effectLst/>
                          <a:latin typeface="+mj-lt"/>
                          <a:ea typeface="맑은 고딕"/>
                        </a:rPr>
                        <a:t>GTCC (8,000) – SVM</a:t>
                      </a: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063271"/>
                  </a:ext>
                </a:extLst>
              </a:tr>
              <a:tr h="1658545">
                <a:tc>
                  <a:txBody>
                    <a:bodyPr/>
                    <a:lstStyle/>
                    <a:p>
                      <a:pPr algn="ctr" fontAlgn="b"/>
                      <a:r>
                        <a:rPr lang="en-US" sz="1600" u="none" strike="noStrike">
                          <a:effectLst/>
                          <a:latin typeface="+mj-lt"/>
                        </a:rPr>
                        <a:t>Image</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4CDC6"/>
                    </a:solidFill>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a:t>
                      </a:r>
                      <a:br>
                        <a:rPr lang="en-US" altLang="ko-KR" sz="2000" b="0" i="0" u="none" strike="noStrike" dirty="0">
                          <a:solidFill>
                            <a:srgbClr val="000000"/>
                          </a:solidFill>
                          <a:effectLst/>
                          <a:latin typeface="+mj-lt"/>
                          <a:ea typeface="맑은 고딕"/>
                        </a:rPr>
                      </a:br>
                      <a:r>
                        <a:rPr lang="en-US" altLang="ko-KR" sz="1800" b="0" i="0" u="none" strike="noStrike" dirty="0">
                          <a:solidFill>
                            <a:srgbClr val="000000"/>
                          </a:solidFill>
                          <a:effectLst/>
                          <a:latin typeface="+mj-lt"/>
                          <a:ea typeface="맑은 고딕"/>
                        </a:rPr>
                        <a:t>0.93</a:t>
                      </a:r>
                      <a:endParaRPr lang="en-US" altLang="ko-KR" sz="1800" b="0" i="0" u="none" strike="noStrike" dirty="0">
                        <a:solidFill>
                          <a:srgbClr val="000000"/>
                        </a:solidFill>
                        <a:effectLst/>
                        <a:latin typeface="+mj-lt"/>
                        <a:ea typeface="맑은 고딕" panose="020B0503020000020004" pitchFamily="50" charset="-127"/>
                      </a:endParaRPr>
                    </a:p>
                    <a:p>
                      <a:pPr algn="ctr" fontAlgn="ctr"/>
                      <a:r>
                        <a:rPr lang="en-US" altLang="ko-KR" sz="1800" b="0" i="0" u="none" strike="noStrike" dirty="0">
                          <a:solidFill>
                            <a:schemeClr val="accent1">
                              <a:lumMod val="75000"/>
                            </a:schemeClr>
                          </a:solidFill>
                          <a:effectLst/>
                          <a:latin typeface="+mj-lt"/>
                          <a:ea typeface="맑은 고딕"/>
                        </a:rPr>
                        <a:t>Except </a:t>
                      </a:r>
                    </a:p>
                    <a:p>
                      <a:pPr algn="ctr" fontAlgn="ctr"/>
                      <a:r>
                        <a:rPr lang="en-US" altLang="ko-KR" sz="1800" b="0" i="0" u="none" strike="noStrike" dirty="0">
                          <a:solidFill>
                            <a:schemeClr val="accent1">
                              <a:lumMod val="75000"/>
                            </a:schemeClr>
                          </a:solidFill>
                          <a:effectLst/>
                          <a:latin typeface="+mj-lt"/>
                          <a:ea typeface="맑은 고딕"/>
                        </a:rPr>
                        <a:t>Mel-spectrogram </a:t>
                      </a:r>
                    </a:p>
                    <a:p>
                      <a:pPr algn="ctr" fontAlgn="ctr"/>
                      <a:r>
                        <a:rPr lang="en-US" altLang="ko-KR" sz="1800" b="0" i="0" u="none" strike="noStrike" dirty="0">
                          <a:solidFill>
                            <a:schemeClr val="accent1">
                              <a:lumMod val="75000"/>
                            </a:schemeClr>
                          </a:solidFill>
                          <a:effectLst/>
                          <a:latin typeface="+mj-lt"/>
                          <a:ea typeface="맑은 고딕"/>
                        </a:rPr>
                        <a:t>(8,000) – SVM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Malgun Gothic"/>
                          <a:ea typeface="Malgun Gothic"/>
                        </a:rPr>
                        <a:t>👍</a:t>
                      </a:r>
                      <a:r>
                        <a:rPr lang="en-US" altLang="ko-KR" sz="2000" b="0" i="0" u="none" strike="noStrike" noProof="0" dirty="0">
                          <a:solidFill>
                            <a:srgbClr val="000000"/>
                          </a:solidFill>
                          <a:effectLst/>
                          <a:latin typeface="Malgun Gothic"/>
                          <a:ea typeface="Malgun Gothic"/>
                        </a:rPr>
                        <a:t> </a:t>
                      </a:r>
                      <a:r>
                        <a:rPr lang="en-US" altLang="ko-KR" sz="2000" b="0" i="0" u="none" strike="noStrike" noProof="0" dirty="0">
                          <a:solidFill>
                            <a:srgbClr val="000000"/>
                          </a:solidFill>
                          <a:effectLst/>
                          <a:latin typeface="Franklin Gothic Medium"/>
                        </a:rPr>
                        <a:t>CNN layer 3</a:t>
                      </a:r>
                      <a:br>
                        <a:rPr lang="en-US" altLang="ko-KR" sz="2000" b="0" i="0" u="none" strike="noStrike" noProof="0" dirty="0">
                          <a:solidFill>
                            <a:srgbClr val="000000"/>
                          </a:solidFill>
                          <a:effectLst/>
                          <a:latin typeface="Franklin Gothic Medium"/>
                        </a:rPr>
                      </a:br>
                      <a:r>
                        <a:rPr lang="en-US" altLang="ko-KR" sz="1800" b="0" i="0" u="none" strike="noStrike" noProof="0" dirty="0">
                          <a:solidFill>
                            <a:srgbClr val="000000"/>
                          </a:solidFill>
                          <a:effectLst/>
                          <a:latin typeface="Franklin Gothic Medium"/>
                        </a:rPr>
                        <a:t>0.93</a:t>
                      </a:r>
                      <a:endParaRPr lang="en-US" altLang="ko-KR" sz="1800" b="0" i="0" u="none" strike="noStrike" noProof="0" dirty="0">
                        <a:effectLst/>
                      </a:endParaRPr>
                    </a:p>
                    <a:p>
                      <a:pPr lvl="0" algn="ctr">
                        <a:buNone/>
                      </a:pPr>
                      <a:r>
                        <a:rPr lang="en-US" altLang="ko-KR" sz="1800" b="0" i="0" u="none" strike="noStrike" noProof="0" dirty="0">
                          <a:solidFill>
                            <a:schemeClr val="accent1">
                              <a:lumMod val="75000"/>
                            </a:schemeClr>
                          </a:solidFill>
                          <a:effectLst/>
                          <a:latin typeface="Franklin Gothic Medium"/>
                        </a:rPr>
                        <a:t>Except </a:t>
                      </a:r>
                    </a:p>
                    <a:p>
                      <a:pPr lvl="0" algn="ctr">
                        <a:buNone/>
                      </a:pPr>
                      <a:r>
                        <a:rPr lang="en-US" altLang="ko-KR" sz="1800" b="0" i="0" u="none" strike="noStrike" noProof="0" dirty="0">
                          <a:solidFill>
                            <a:schemeClr val="accent1">
                              <a:lumMod val="75000"/>
                            </a:schemeClr>
                          </a:solidFill>
                          <a:effectLst/>
                          <a:latin typeface="Franklin Gothic Medium"/>
                        </a:rPr>
                        <a:t>Mel-spectrogram </a:t>
                      </a:r>
                    </a:p>
                    <a:p>
                      <a:pPr lvl="0" algn="ctr">
                        <a:buNone/>
                      </a:pPr>
                      <a:r>
                        <a:rPr lang="en-US" altLang="ko-KR" sz="1800" b="0" i="0" u="none" strike="noStrike" noProof="0" dirty="0">
                          <a:solidFill>
                            <a:schemeClr val="accent1">
                              <a:lumMod val="75000"/>
                            </a:schemeClr>
                          </a:solidFill>
                          <a:effectLst/>
                          <a:latin typeface="Franklin Gothic Medium"/>
                        </a:rPr>
                        <a:t>(8,000) – SVM</a:t>
                      </a:r>
                      <a:endParaRPr lang="ko-KR" sz="2000" dirty="0">
                        <a:solidFill>
                          <a:schemeClr val="accent1">
                            <a:lumMod val="75000"/>
                          </a:schemeClr>
                        </a:solidFill>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Malgun Gothic"/>
                          <a:ea typeface="Malgun Gothic"/>
                        </a:rPr>
                        <a:t>👍</a:t>
                      </a:r>
                      <a:r>
                        <a:rPr lang="en-US" altLang="ko-KR" sz="2000" b="0" i="0" u="none" strike="noStrike" noProof="0" dirty="0">
                          <a:solidFill>
                            <a:srgbClr val="000000"/>
                          </a:solidFill>
                          <a:effectLst/>
                          <a:latin typeface="Malgun Gothic"/>
                          <a:ea typeface="Malgun Gothic"/>
                        </a:rPr>
                        <a:t> </a:t>
                      </a:r>
                      <a:r>
                        <a:rPr lang="en-US" altLang="ko-KR" sz="2000" b="0" i="0" u="none" strike="noStrike" noProof="0" dirty="0">
                          <a:solidFill>
                            <a:srgbClr val="000000"/>
                          </a:solidFill>
                          <a:effectLst/>
                          <a:latin typeface="Franklin Gothic Medium"/>
                        </a:rPr>
                        <a:t>CNN layer 3,4</a:t>
                      </a:r>
                      <a:br>
                        <a:rPr lang="en-US" altLang="ko-KR" sz="2000" b="0" i="0" u="none" strike="noStrike" noProof="0" dirty="0">
                          <a:solidFill>
                            <a:srgbClr val="000000"/>
                          </a:solidFill>
                          <a:effectLst/>
                          <a:latin typeface="Franklin Gothic Medium"/>
                        </a:rPr>
                      </a:br>
                      <a:r>
                        <a:rPr lang="en-US" altLang="ko-KR" sz="1800" b="0" i="0" u="none" strike="noStrike" noProof="0" dirty="0">
                          <a:solidFill>
                            <a:srgbClr val="000000"/>
                          </a:solidFill>
                          <a:effectLst/>
                          <a:latin typeface="Franklin Gothic Medium"/>
                        </a:rPr>
                        <a:t>0.9753</a:t>
                      </a:r>
                      <a:endParaRPr lang="en-US" altLang="ko-KR" sz="1800" b="0" i="0" u="none" strike="noStrike" noProof="0" dirty="0">
                        <a:effectLst/>
                      </a:endParaRPr>
                    </a:p>
                    <a:p>
                      <a:pPr lvl="0" algn="ctr">
                        <a:buNone/>
                      </a:pPr>
                      <a:r>
                        <a:rPr lang="en-US" altLang="ko-KR" sz="1800" b="0" i="0" u="none" strike="noStrike" noProof="0" dirty="0">
                          <a:solidFill>
                            <a:schemeClr val="accent1">
                              <a:lumMod val="75000"/>
                            </a:schemeClr>
                          </a:solidFill>
                          <a:effectLst/>
                          <a:latin typeface="Franklin Gothic Medium"/>
                        </a:rPr>
                        <a:t>Except </a:t>
                      </a:r>
                    </a:p>
                    <a:p>
                      <a:pPr lvl="0" algn="ctr">
                        <a:buNone/>
                      </a:pPr>
                      <a:r>
                        <a:rPr lang="en-US" altLang="ko-KR" sz="1800" b="0" i="0" u="none" strike="noStrike" noProof="0" dirty="0">
                          <a:solidFill>
                            <a:schemeClr val="accent1">
                              <a:lumMod val="75000"/>
                            </a:schemeClr>
                          </a:solidFill>
                          <a:effectLst/>
                          <a:latin typeface="Franklin Gothic Medium"/>
                        </a:rPr>
                        <a:t>Mel-spectrogram </a:t>
                      </a:r>
                    </a:p>
                    <a:p>
                      <a:pPr lvl="0" algn="ctr">
                        <a:buNone/>
                      </a:pPr>
                      <a:r>
                        <a:rPr lang="en-US" altLang="ko-KR" sz="1800" b="0" i="0" u="none" strike="noStrike" noProof="0" dirty="0">
                          <a:solidFill>
                            <a:schemeClr val="accent1">
                              <a:lumMod val="75000"/>
                            </a:schemeClr>
                          </a:solidFill>
                          <a:effectLst/>
                          <a:latin typeface="Franklin Gothic Medium"/>
                        </a:rPr>
                        <a:t>(8,000) – SVM</a:t>
                      </a:r>
                      <a:endParaRPr lang="ko-KR" sz="2000" dirty="0">
                        <a:solidFill>
                          <a:schemeClr val="accent1">
                            <a:lumMod val="75000"/>
                          </a:schemeClr>
                        </a:solidFill>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5874324"/>
                  </a:ext>
                </a:extLst>
              </a:tr>
            </a:tbl>
          </a:graphicData>
        </a:graphic>
      </p:graphicFrame>
      <p:sp>
        <p:nvSpPr>
          <p:cNvPr id="4" name="직사각형 3">
            <a:extLst>
              <a:ext uri="{FF2B5EF4-FFF2-40B4-BE49-F238E27FC236}">
                <a16:creationId xmlns:a16="http://schemas.microsoft.com/office/drawing/2014/main" id="{EFF2C411-8DE6-1776-FACD-24F60CF408C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5036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표 8">
            <a:extLst>
              <a:ext uri="{FF2B5EF4-FFF2-40B4-BE49-F238E27FC236}">
                <a16:creationId xmlns:a16="http://schemas.microsoft.com/office/drawing/2014/main" id="{040ECFE6-879E-FCD9-1535-0CCFA0AA0224}"/>
              </a:ext>
            </a:extLst>
          </p:cNvPr>
          <p:cNvGraphicFramePr>
            <a:graphicFrameLocks noGrp="1"/>
          </p:cNvGraphicFramePr>
          <p:nvPr>
            <p:extLst>
              <p:ext uri="{D42A27DB-BD31-4B8C-83A1-F6EECF244321}">
                <p14:modId xmlns:p14="http://schemas.microsoft.com/office/powerpoint/2010/main" val="1870551314"/>
              </p:ext>
            </p:extLst>
          </p:nvPr>
        </p:nvGraphicFramePr>
        <p:xfrm>
          <a:off x="183787" y="1999169"/>
          <a:ext cx="8807823" cy="38196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664449796"/>
                    </a:ext>
                  </a:extLst>
                </a:gridCol>
                <a:gridCol w="2695941">
                  <a:extLst>
                    <a:ext uri="{9D8B030D-6E8A-4147-A177-3AD203B41FA5}">
                      <a16:colId xmlns:a16="http://schemas.microsoft.com/office/drawing/2014/main" val="1597509939"/>
                    </a:ext>
                  </a:extLst>
                </a:gridCol>
                <a:gridCol w="2695941">
                  <a:extLst>
                    <a:ext uri="{9D8B030D-6E8A-4147-A177-3AD203B41FA5}">
                      <a16:colId xmlns:a16="http://schemas.microsoft.com/office/drawing/2014/main" val="1859911494"/>
                    </a:ext>
                  </a:extLst>
                </a:gridCol>
                <a:gridCol w="2695941">
                  <a:extLst>
                    <a:ext uri="{9D8B030D-6E8A-4147-A177-3AD203B41FA5}">
                      <a16:colId xmlns:a16="http://schemas.microsoft.com/office/drawing/2014/main" val="1701409688"/>
                    </a:ext>
                  </a:extLst>
                </a:gridCol>
              </a:tblGrid>
              <a:tr h="507000">
                <a:tc>
                  <a:txBody>
                    <a:bodyPr/>
                    <a:lstStyle/>
                    <a:p>
                      <a:pPr algn="ctr" fontAlgn="ctr"/>
                      <a:endParaRPr lang="ko-KR" altLang="en-US" sz="1600" b="0" i="0" u="none" strike="noStrike">
                        <a:solidFill>
                          <a:srgbClr val="000000"/>
                        </a:solidFill>
                        <a:effectLst/>
                        <a:latin typeface="Franklin Gothic Medium Cond"/>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a:effectLst/>
                          <a:latin typeface="+mj-lt"/>
                        </a:rPr>
                        <a:t>Accuracy</a:t>
                      </a:r>
                      <a:endParaRPr lang="en-US" sz="1600" b="0" i="0" u="none" strike="noStrike">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dirty="0">
                          <a:effectLst/>
                          <a:latin typeface="+mj-lt"/>
                        </a:rPr>
                        <a:t>F1 Score</a:t>
                      </a:r>
                      <a:endParaRPr lang="en-US" sz="1600" b="0" i="0" u="none" strike="noStrike" dirty="0">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dirty="0">
                          <a:effectLst/>
                          <a:latin typeface="+mj-lt"/>
                        </a:rPr>
                        <a:t>AUC Curve</a:t>
                      </a:r>
                      <a:endParaRPr lang="en-US" sz="1600" b="0" i="0" u="none" strike="noStrike" dirty="0">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extLst>
                  <a:ext uri="{0D108BD9-81ED-4DB2-BD59-A6C34878D82A}">
                    <a16:rowId xmlns:a16="http://schemas.microsoft.com/office/drawing/2014/main" val="4134527292"/>
                  </a:ext>
                </a:extLst>
              </a:tr>
              <a:tr h="1656300">
                <a:tc>
                  <a:txBody>
                    <a:bodyPr/>
                    <a:lstStyle/>
                    <a:p>
                      <a:pPr algn="ctr" fontAlgn="b"/>
                      <a:r>
                        <a:rPr lang="en-US" sz="1600" u="none" strike="noStrike">
                          <a:effectLst/>
                          <a:latin typeface="+mj-lt"/>
                        </a:rPr>
                        <a:t>Audio</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lvl="0" algn="ctr">
                        <a:buNone/>
                      </a:pPr>
                      <a:r>
                        <a:rPr lang="ko-KR" sz="2000" b="0" i="0" u="none" strike="noStrike" noProof="0" dirty="0">
                          <a:solidFill>
                            <a:srgbClr val="000000"/>
                          </a:solidFill>
                          <a:effectLst/>
                          <a:latin typeface="Franklin Gothic Medium"/>
                          <a:ea typeface="Malgun Gothic"/>
                        </a:rPr>
                        <a:t>👍</a:t>
                      </a:r>
                      <a:r>
                        <a:rPr lang="en-US" altLang="ko-KR" sz="2000" b="0" i="0" u="none" strike="noStrike" noProof="0" dirty="0">
                          <a:solidFill>
                            <a:srgbClr val="000000"/>
                          </a:solidFill>
                          <a:effectLst/>
                          <a:latin typeface="Franklin Gothic Medium"/>
                          <a:ea typeface="Malgun Gothic"/>
                        </a:rPr>
                        <a:t> </a:t>
                      </a:r>
                      <a:r>
                        <a:rPr lang="en-US" altLang="ko-KR" sz="2000" b="0" i="0" u="none" strike="noStrike" noProof="0" dirty="0">
                          <a:solidFill>
                            <a:srgbClr val="000000"/>
                          </a:solidFill>
                          <a:effectLst/>
                          <a:latin typeface="Franklin Gothic Medium"/>
                        </a:rPr>
                        <a:t>MFCC</a:t>
                      </a:r>
                      <a:br>
                        <a:rPr lang="en-US" altLang="ko-KR" sz="2000" b="0" i="0" u="none" strike="noStrike" noProof="0" dirty="0">
                          <a:solidFill>
                            <a:srgbClr val="000000"/>
                          </a:solidFill>
                          <a:effectLst/>
                          <a:latin typeface="Franklin Gothic Medium"/>
                        </a:rPr>
                      </a:br>
                      <a:r>
                        <a:rPr lang="en-US" altLang="ko-KR" sz="1800" b="0" i="0" u="none" strike="noStrike" noProof="0" dirty="0">
                          <a:solidFill>
                            <a:srgbClr val="000000"/>
                          </a:solidFill>
                          <a:effectLst/>
                          <a:latin typeface="Franklin Gothic Medium"/>
                        </a:rPr>
                        <a:t>0.96</a:t>
                      </a:r>
                    </a:p>
                    <a:p>
                      <a:pPr lvl="0" algn="ctr">
                        <a:buNone/>
                      </a:pPr>
                      <a:r>
                        <a:rPr lang="en-US" altLang="ko-KR" sz="1800" b="0" i="0" u="none" strike="noStrike" noProof="0" dirty="0">
                          <a:solidFill>
                            <a:schemeClr val="accent1">
                              <a:lumMod val="75000"/>
                            </a:schemeClr>
                          </a:solidFill>
                          <a:effectLst/>
                          <a:latin typeface="Franklin Gothic Medium"/>
                        </a:rPr>
                        <a:t>Except</a:t>
                      </a:r>
                      <a:br>
                        <a:rPr lang="en-US" altLang="ko-KR" sz="1800" b="0" i="0" u="none" strike="noStrike" noProof="0" dirty="0">
                          <a:solidFill>
                            <a:schemeClr val="accent1">
                              <a:lumMod val="75000"/>
                            </a:schemeClr>
                          </a:solidFill>
                          <a:effectLst/>
                          <a:latin typeface="Franklin Gothic Medium"/>
                        </a:rPr>
                      </a:br>
                      <a:r>
                        <a:rPr lang="en-US" altLang="ko-KR" sz="1800" b="0" i="0" u="none" strike="noStrike" noProof="0" dirty="0">
                          <a:solidFill>
                            <a:schemeClr val="accent1">
                              <a:lumMod val="75000"/>
                            </a:schemeClr>
                          </a:solidFill>
                          <a:effectLst/>
                          <a:latin typeface="Franklin Gothic Medium"/>
                        </a:rPr>
                        <a:t>MLP </a:t>
                      </a:r>
                      <a:r>
                        <a:rPr lang="en-US" sz="1800" b="0" i="0" u="none" strike="noStrike" noProof="0" dirty="0">
                          <a:solidFill>
                            <a:schemeClr val="accent1">
                              <a:lumMod val="75000"/>
                            </a:schemeClr>
                          </a:solidFill>
                          <a:effectLst/>
                          <a:latin typeface="Franklin Gothic Medium"/>
                        </a:rPr>
                        <a:t>(Log</a:t>
                      </a:r>
                      <a:r>
                        <a:rPr lang="en-US" sz="1800" b="0" i="0" u="none" strike="noStrike" noProof="0" dirty="0">
                          <a:solidFill>
                            <a:schemeClr val="accent1">
                              <a:lumMod val="75000"/>
                            </a:schemeClr>
                          </a:solidFill>
                          <a:effectLst/>
                          <a:latin typeface="Franklin Gothic Medium"/>
                          <a:ea typeface="Malgun Gothic"/>
                        </a:rPr>
                        <a:t>-M</a:t>
                      </a:r>
                      <a:r>
                        <a:rPr lang="en-US" sz="1800" b="0" i="0" u="none" strike="noStrike" noProof="0" dirty="0">
                          <a:solidFill>
                            <a:schemeClr val="accent1">
                              <a:lumMod val="75000"/>
                            </a:schemeClr>
                          </a:solidFill>
                          <a:effectLst/>
                          <a:latin typeface="Franklin Gothic Medium"/>
                        </a:rPr>
                        <a:t>el)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ko-KR" sz="2000" b="0" i="0" u="none" strike="noStrike" noProof="0">
                          <a:solidFill>
                            <a:srgbClr val="000000"/>
                          </a:solidFill>
                          <a:effectLst/>
                          <a:latin typeface="Franklin Gothic Medium"/>
                          <a:ea typeface="Malgun Gothic"/>
                        </a:rPr>
                        <a:t>👍</a:t>
                      </a:r>
                      <a:r>
                        <a:rPr lang="en-US" altLang="ko-KR" sz="2000" b="0" i="0" u="none" strike="noStrike" noProof="0">
                          <a:solidFill>
                            <a:srgbClr val="000000"/>
                          </a:solidFill>
                          <a:effectLst/>
                          <a:latin typeface="Franklin Gothic Medium"/>
                          <a:ea typeface="Malgun Gothic"/>
                        </a:rPr>
                        <a:t> MFCC</a:t>
                      </a:r>
                      <a:endParaRPr lang="ko-KR" altLang="en-US"/>
                    </a:p>
                    <a:p>
                      <a:pPr lvl="0" algn="ctr">
                        <a:buNone/>
                      </a:pPr>
                      <a:r>
                        <a:rPr lang="en-US" altLang="ko-KR" sz="1800" b="0" i="0" u="none" strike="noStrike" noProof="0">
                          <a:solidFill>
                            <a:srgbClr val="000000"/>
                          </a:solidFill>
                          <a:effectLst/>
                          <a:latin typeface="Franklin Gothic Medium"/>
                          <a:ea typeface="Malgun Gothic"/>
                        </a:rPr>
                        <a:t>0.96</a:t>
                      </a:r>
                    </a:p>
                    <a:p>
                      <a:pPr lvl="0" algn="ctr">
                        <a:buNone/>
                      </a:pPr>
                      <a:r>
                        <a:rPr lang="en-US" altLang="ko-KR" sz="1800" b="0" i="0" u="none" strike="noStrike" noProof="0">
                          <a:solidFill>
                            <a:schemeClr val="accent1">
                              <a:lumMod val="75000"/>
                            </a:schemeClr>
                          </a:solidFill>
                          <a:effectLst/>
                          <a:latin typeface="Franklin Gothic Medium"/>
                          <a:ea typeface="Malgun Gothic"/>
                        </a:rPr>
                        <a:t>E</a:t>
                      </a:r>
                      <a:r>
                        <a:rPr lang="ko-KR" sz="1800" b="0" i="0" u="none" strike="noStrike" noProof="0">
                          <a:solidFill>
                            <a:schemeClr val="accent1">
                              <a:lumMod val="75000"/>
                            </a:schemeClr>
                          </a:solidFill>
                          <a:effectLst/>
                          <a:latin typeface="Franklin Gothic Medium"/>
                          <a:ea typeface="Malgun Gothic"/>
                        </a:rPr>
                        <a:t>xcept</a:t>
                      </a:r>
                      <a:br>
                        <a:rPr lang="ko-KR" sz="1800" b="0" i="0" u="none" strike="noStrike" noProof="0">
                          <a:solidFill>
                            <a:schemeClr val="accent1">
                              <a:lumMod val="75000"/>
                            </a:schemeClr>
                          </a:solidFill>
                          <a:effectLst/>
                          <a:latin typeface="Franklin Gothic Medium"/>
                          <a:ea typeface="Malgun Gothic"/>
                        </a:rPr>
                      </a:br>
                      <a:r>
                        <a:rPr lang="en-US" altLang="ko-KR" sz="1800" b="0" i="0" u="none" strike="noStrike" noProof="0">
                          <a:solidFill>
                            <a:schemeClr val="accent1">
                              <a:lumMod val="75000"/>
                            </a:schemeClr>
                          </a:solidFill>
                          <a:effectLst/>
                          <a:latin typeface="Franklin Gothic Medium"/>
                          <a:ea typeface="Malgun Gothic"/>
                        </a:rPr>
                        <a:t>MLP</a:t>
                      </a:r>
                      <a:r>
                        <a:rPr lang="ko-KR" sz="1800" b="0" i="0" u="none" strike="noStrike" noProof="0">
                          <a:solidFill>
                            <a:schemeClr val="accent1">
                              <a:lumMod val="75000"/>
                            </a:schemeClr>
                          </a:solidFill>
                          <a:effectLst/>
                          <a:latin typeface="Franklin Gothic Medium"/>
                          <a:ea typeface="Malgun Gothic"/>
                        </a:rPr>
                        <a:t> </a:t>
                      </a:r>
                      <a:r>
                        <a:rPr lang="en-US" altLang="ko-KR" sz="1800" b="0" i="0" u="none" strike="noStrike" noProof="0">
                          <a:solidFill>
                            <a:schemeClr val="accent1">
                              <a:lumMod val="75000"/>
                            </a:schemeClr>
                          </a:solidFill>
                          <a:effectLst/>
                          <a:latin typeface="Franklin Gothic Medium"/>
                          <a:ea typeface="Malgun Gothic"/>
                        </a:rPr>
                        <a:t>(</a:t>
                      </a:r>
                      <a:r>
                        <a:rPr lang="en-US" altLang="ko-KR" sz="1800" b="0" i="0" u="none" strike="noStrike" noProof="0">
                          <a:solidFill>
                            <a:schemeClr val="accent1">
                              <a:lumMod val="75000"/>
                            </a:schemeClr>
                          </a:solidFill>
                          <a:effectLst/>
                          <a:latin typeface="Franklin Gothic Medium"/>
                        </a:rPr>
                        <a:t>Log</a:t>
                      </a:r>
                      <a:r>
                        <a:rPr lang="en-US" altLang="ko-KR" sz="1800" b="0" i="0" u="none" strike="noStrike" noProof="0">
                          <a:solidFill>
                            <a:schemeClr val="accent1">
                              <a:lumMod val="75000"/>
                            </a:schemeClr>
                          </a:solidFill>
                          <a:effectLst/>
                          <a:latin typeface="Franklin Gothic Medium"/>
                          <a:ea typeface="Malgun Gothic"/>
                        </a:rPr>
                        <a:t>-M</a:t>
                      </a:r>
                      <a:r>
                        <a:rPr lang="en-US" altLang="ko-KR" sz="1800" b="0" i="0" u="none" strike="noStrike" noProof="0">
                          <a:solidFill>
                            <a:schemeClr val="accent1">
                              <a:lumMod val="75000"/>
                            </a:schemeClr>
                          </a:solidFill>
                          <a:effectLst/>
                          <a:latin typeface="Franklin Gothic Medium"/>
                        </a:rPr>
                        <a:t>el</a:t>
                      </a:r>
                      <a:r>
                        <a:rPr lang="en-US" altLang="ko-KR" sz="1800" b="0" i="0" u="none" strike="noStrike" noProof="0">
                          <a:solidFill>
                            <a:schemeClr val="accent1">
                              <a:lumMod val="75000"/>
                            </a:schemeClr>
                          </a:solidFill>
                          <a:effectLst/>
                          <a:latin typeface="Franklin Gothic Medium"/>
                          <a:ea typeface="Malgun Gothic"/>
                        </a:rPr>
                        <a:t>)</a:t>
                      </a:r>
                      <a:endParaRPr lang="ko-KR" sz="1800" b="0" i="0" u="none" strike="noStrike" noProof="0">
                        <a:solidFill>
                          <a:schemeClr val="accent1">
                            <a:lumMod val="75000"/>
                          </a:schemeClr>
                        </a:solidFill>
                        <a:effectLst/>
                        <a:latin typeface="Franklin Gothic Medium"/>
                        <a:ea typeface="Malgun Gothic"/>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Franklin Gothic Medium"/>
                          <a:ea typeface="맑은 고딕"/>
                        </a:rPr>
                        <a:t>👍</a:t>
                      </a:r>
                      <a:r>
                        <a:rPr lang="en-US" altLang="ko-KR" sz="2000" b="0" i="0" u="none" strike="noStrike" noProof="0" dirty="0">
                          <a:solidFill>
                            <a:srgbClr val="000000"/>
                          </a:solidFill>
                          <a:effectLst/>
                          <a:latin typeface="Franklin Gothic Medium"/>
                          <a:ea typeface="맑은 고딕"/>
                        </a:rPr>
                        <a:t> MFCC</a:t>
                      </a:r>
                      <a:br>
                        <a:rPr lang="en-US" altLang="ko-KR" sz="2000" b="0" i="0" u="none" strike="noStrike" noProof="0" dirty="0">
                          <a:solidFill>
                            <a:srgbClr val="000000"/>
                          </a:solidFill>
                          <a:effectLst/>
                          <a:latin typeface="Franklin Gothic Medium"/>
                          <a:ea typeface="맑은 고딕"/>
                        </a:rPr>
                      </a:br>
                      <a:r>
                        <a:rPr lang="en-US" altLang="ko-KR" sz="1800" b="0" i="0" u="none" strike="noStrike" noProof="0" dirty="0">
                          <a:solidFill>
                            <a:srgbClr val="000000"/>
                          </a:solidFill>
                          <a:effectLst/>
                          <a:latin typeface="Franklin Gothic Medium"/>
                          <a:ea typeface="맑은 고딕"/>
                        </a:rPr>
                        <a:t>0.9882</a:t>
                      </a:r>
                      <a:endParaRPr lang="ko-KR" altLang="en-US" sz="1800" b="0" i="0" u="none" strike="noStrike" noProof="0" dirty="0">
                        <a:solidFill>
                          <a:srgbClr val="000000"/>
                        </a:solidFill>
                        <a:effectLst/>
                        <a:latin typeface="Franklin Gothic Medium"/>
                        <a:ea typeface="맑은 고딕"/>
                      </a:endParaRPr>
                    </a:p>
                    <a:p>
                      <a:pPr lvl="0" algn="ctr">
                        <a:buNone/>
                      </a:pPr>
                      <a:r>
                        <a:rPr lang="en-US" altLang="ko-KR" sz="1800" b="0" i="0" u="none" strike="noStrike" noProof="0" dirty="0">
                          <a:solidFill>
                            <a:schemeClr val="accent1">
                              <a:lumMod val="75000"/>
                            </a:schemeClr>
                          </a:solidFill>
                          <a:effectLst/>
                          <a:latin typeface="Franklin Gothic Medium"/>
                          <a:ea typeface="맑은 고딕"/>
                        </a:rPr>
                        <a:t>E</a:t>
                      </a:r>
                      <a:r>
                        <a:rPr lang="ko-KR" altLang="en-US" sz="1800" b="0" i="0" u="none" strike="noStrike" noProof="0" dirty="0" err="1">
                          <a:solidFill>
                            <a:schemeClr val="accent1">
                              <a:lumMod val="75000"/>
                            </a:schemeClr>
                          </a:solidFill>
                          <a:effectLst/>
                          <a:latin typeface="Franklin Gothic Medium"/>
                          <a:ea typeface="맑은 고딕"/>
                        </a:rPr>
                        <a:t>xcept</a:t>
                      </a:r>
                      <a:r>
                        <a:rPr lang="ko-KR" altLang="en-US" sz="1800" b="0" i="0" u="none" strike="noStrike" noProof="0" dirty="0">
                          <a:solidFill>
                            <a:schemeClr val="accent1">
                              <a:lumMod val="75000"/>
                            </a:schemeClr>
                          </a:solidFill>
                          <a:effectLst/>
                          <a:latin typeface="Franklin Gothic Medium"/>
                          <a:ea typeface="맑은 고딕"/>
                        </a:rPr>
                        <a:t> </a:t>
                      </a:r>
                      <a:br>
                        <a:rPr lang="ko-KR" altLang="en-US" sz="1800" b="0" i="0" u="none" strike="noStrike" noProof="0" dirty="0">
                          <a:solidFill>
                            <a:srgbClr val="6B532F"/>
                          </a:solidFill>
                          <a:effectLst/>
                          <a:latin typeface="Franklin Gothic Medium"/>
                          <a:ea typeface="맑은 고딕"/>
                        </a:rPr>
                      </a:br>
                      <a:r>
                        <a:rPr lang="ko-KR" altLang="en-US" sz="1800" b="0" i="0" u="none" strike="noStrike" noProof="0" dirty="0">
                          <a:solidFill>
                            <a:schemeClr val="accent1">
                              <a:lumMod val="75000"/>
                            </a:schemeClr>
                          </a:solidFill>
                          <a:effectLst/>
                          <a:latin typeface="Franklin Gothic Medium"/>
                          <a:ea typeface="맑은 고딕"/>
                        </a:rPr>
                        <a:t>MLP, </a:t>
                      </a:r>
                      <a:r>
                        <a:rPr lang="ko-KR" altLang="en-US" sz="1800" b="0" i="0" u="none" strike="noStrike" noProof="0" dirty="0" err="1">
                          <a:solidFill>
                            <a:schemeClr val="accent1">
                              <a:lumMod val="75000"/>
                            </a:schemeClr>
                          </a:solidFill>
                          <a:effectLst/>
                          <a:latin typeface="Franklin Gothic Medium"/>
                          <a:ea typeface="맑은 고딕"/>
                        </a:rPr>
                        <a:t>Knn</a:t>
                      </a:r>
                      <a:r>
                        <a:rPr lang="ko-KR" altLang="en-US" sz="1800" b="0" i="0" u="none" strike="noStrike" noProof="0" dirty="0">
                          <a:solidFill>
                            <a:schemeClr val="accent1">
                              <a:lumMod val="75000"/>
                            </a:schemeClr>
                          </a:solidFill>
                          <a:effectLst/>
                          <a:latin typeface="Franklin Gothic Medium"/>
                          <a:ea typeface="맑은 고딕"/>
                        </a:rPr>
                        <a:t> </a:t>
                      </a:r>
                      <a:r>
                        <a:rPr lang="en-US" altLang="ko-KR" sz="1800" b="0" i="0" u="none" strike="noStrike" noProof="0" dirty="0">
                          <a:solidFill>
                            <a:schemeClr val="accent1">
                              <a:lumMod val="75000"/>
                            </a:schemeClr>
                          </a:solidFill>
                          <a:effectLst/>
                          <a:latin typeface="Franklin Gothic Medium"/>
                          <a:ea typeface="맑은 고딕"/>
                        </a:rPr>
                        <a:t>(</a:t>
                      </a:r>
                      <a:r>
                        <a:rPr lang="en-US" altLang="ko-KR" sz="1800" b="0" i="0" u="none" strike="noStrike" noProof="0" dirty="0">
                          <a:solidFill>
                            <a:schemeClr val="accent1">
                              <a:lumMod val="75000"/>
                            </a:schemeClr>
                          </a:solidFill>
                          <a:effectLst/>
                          <a:latin typeface="Franklin Gothic Medium"/>
                        </a:rPr>
                        <a:t>Log</a:t>
                      </a:r>
                      <a:r>
                        <a:rPr lang="en-US" altLang="ko-KR" sz="1800" b="0" i="0" u="none" strike="noStrike" noProof="0" dirty="0">
                          <a:solidFill>
                            <a:schemeClr val="accent1">
                              <a:lumMod val="75000"/>
                            </a:schemeClr>
                          </a:solidFill>
                          <a:effectLst/>
                          <a:latin typeface="Franklin Gothic Medium"/>
                          <a:ea typeface="Malgun Gothic"/>
                        </a:rPr>
                        <a:t>-M</a:t>
                      </a:r>
                      <a:r>
                        <a:rPr lang="en-US" altLang="ko-KR" sz="1800" b="0" i="0" u="none" strike="noStrike" noProof="0" dirty="0">
                          <a:solidFill>
                            <a:schemeClr val="accent1">
                              <a:lumMod val="75000"/>
                            </a:schemeClr>
                          </a:solidFill>
                          <a:effectLst/>
                          <a:latin typeface="Franklin Gothic Medium"/>
                        </a:rPr>
                        <a:t>el</a:t>
                      </a:r>
                      <a:r>
                        <a:rPr lang="en-US" altLang="ko-KR" sz="1800" b="0" i="0" u="none" strike="noStrike" noProof="0" dirty="0">
                          <a:solidFill>
                            <a:schemeClr val="accent1">
                              <a:lumMod val="75000"/>
                            </a:schemeClr>
                          </a:solidFill>
                          <a:effectLst/>
                          <a:latin typeface="Franklin Gothic Medium"/>
                          <a:ea typeface="맑은 고딕"/>
                        </a:rPr>
                        <a:t>)</a:t>
                      </a: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063271"/>
                  </a:ext>
                </a:extLst>
              </a:tr>
              <a:tr h="1656300">
                <a:tc>
                  <a:txBody>
                    <a:bodyPr/>
                    <a:lstStyle/>
                    <a:p>
                      <a:pPr algn="ctr" fontAlgn="b"/>
                      <a:r>
                        <a:rPr lang="en-US" sz="1600" u="none" strike="noStrike">
                          <a:effectLst/>
                          <a:latin typeface="+mj-lt"/>
                        </a:rPr>
                        <a:t>Image</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4CDC6"/>
                    </a:solidFill>
                  </a:tcPr>
                </a:tc>
                <a:tc>
                  <a:txBody>
                    <a:bodyPr/>
                    <a:lstStyle/>
                    <a:p>
                      <a:pPr lvl="0" algn="ctr">
                        <a:buNone/>
                      </a:pPr>
                      <a:r>
                        <a:rPr lang="ko-KR" sz="2000" b="0" i="0" u="none" strike="noStrike" noProof="0" dirty="0">
                          <a:solidFill>
                            <a:srgbClr val="000000"/>
                          </a:solidFill>
                          <a:effectLst/>
                          <a:latin typeface="Franklin Gothic Medium"/>
                          <a:ea typeface="Malgun Gothic"/>
                        </a:rPr>
                        <a:t>👍</a:t>
                      </a:r>
                      <a:r>
                        <a:rPr lang="en-US" altLang="ko-KR" sz="2000" b="0" i="0" u="none" strike="noStrike" noProof="0" dirty="0">
                          <a:solidFill>
                            <a:srgbClr val="000000"/>
                          </a:solidFill>
                          <a:effectLst/>
                          <a:latin typeface="Franklin Gothic Medium"/>
                          <a:ea typeface="Malgun Gothic"/>
                        </a:rPr>
                        <a:t> Mel</a:t>
                      </a:r>
                      <a:r>
                        <a:rPr lang="ko-KR" altLang="en-US" sz="2000" b="0" i="0" u="none" strike="noStrike" noProof="0" dirty="0">
                          <a:solidFill>
                            <a:srgbClr val="000000"/>
                          </a:solidFill>
                          <a:effectLst/>
                          <a:latin typeface="Franklin Gothic Medium"/>
                          <a:ea typeface="Malgun Gothic"/>
                        </a:rPr>
                        <a:t> </a:t>
                      </a:r>
                      <a:r>
                        <a:rPr lang="en-US" altLang="ko-KR" sz="2000" b="0" i="0" u="none" strike="noStrike" noProof="0" dirty="0">
                          <a:solidFill>
                            <a:srgbClr val="000000"/>
                          </a:solidFill>
                          <a:effectLst/>
                          <a:latin typeface="Franklin Gothic Medium"/>
                          <a:ea typeface="Malgun Gothic"/>
                        </a:rPr>
                        <a:t>S</a:t>
                      </a:r>
                      <a:r>
                        <a:rPr lang="ko-KR" altLang="en-US" sz="2000" b="0" i="0" u="none" strike="noStrike" noProof="0" dirty="0" err="1">
                          <a:solidFill>
                            <a:srgbClr val="000000"/>
                          </a:solidFill>
                          <a:effectLst/>
                          <a:latin typeface="Franklin Gothic Medium"/>
                          <a:ea typeface="Malgun Gothic"/>
                        </a:rPr>
                        <a:t>pectrogram</a:t>
                      </a:r>
                      <a:br>
                        <a:rPr lang="ko-KR" altLang="en-US" sz="2000" b="0" i="0" u="none" strike="noStrike" noProof="0" dirty="0">
                          <a:solidFill>
                            <a:srgbClr val="000000"/>
                          </a:solidFill>
                          <a:effectLst/>
                          <a:latin typeface="Franklin Gothic Medium"/>
                          <a:ea typeface="Malgun Gothic"/>
                        </a:rPr>
                      </a:br>
                      <a:r>
                        <a:rPr lang="en-US" altLang="ko-KR" sz="1800" b="0" i="0" u="none" strike="noStrike" noProof="0" dirty="0">
                          <a:solidFill>
                            <a:srgbClr val="000000"/>
                          </a:solidFill>
                          <a:effectLst/>
                          <a:latin typeface="Franklin Gothic Medium"/>
                          <a:ea typeface="Malgun Gothic"/>
                        </a:rPr>
                        <a:t>0.93</a:t>
                      </a:r>
                      <a:endParaRPr lang="en-US" altLang="ko-KR" sz="1800" b="0" i="0" u="none" strike="noStrike" noProof="0" dirty="0">
                        <a:solidFill>
                          <a:srgbClr val="000000"/>
                        </a:solidFill>
                        <a:effectLst/>
                        <a:latin typeface="Franklin Gothic Medium"/>
                      </a:endParaRPr>
                    </a:p>
                    <a:p>
                      <a:pPr lvl="0" algn="ctr">
                        <a:buNone/>
                      </a:pPr>
                      <a:r>
                        <a:rPr lang="en-US" altLang="ko-KR" sz="1800" b="0" i="0" u="none" strike="noStrike" noProof="0" dirty="0">
                          <a:solidFill>
                            <a:schemeClr val="accent1">
                              <a:lumMod val="75000"/>
                            </a:schemeClr>
                          </a:solidFill>
                          <a:effectLst/>
                          <a:latin typeface="Franklin Gothic Medium"/>
                        </a:rPr>
                        <a:t>Except</a:t>
                      </a:r>
                      <a:br>
                        <a:rPr lang="en-US" altLang="ko-KR" sz="1800" b="0" i="0" u="none" strike="noStrike" noProof="0" dirty="0">
                          <a:solidFill>
                            <a:schemeClr val="accent1">
                              <a:lumMod val="75000"/>
                            </a:schemeClr>
                          </a:solidFill>
                          <a:effectLst/>
                          <a:latin typeface="Franklin Gothic Medium"/>
                        </a:rPr>
                      </a:br>
                      <a:r>
                        <a:rPr lang="en-US" altLang="ko-KR" sz="1800" b="0" i="0" u="none" strike="noStrike" noProof="0" dirty="0">
                          <a:solidFill>
                            <a:schemeClr val="accent1">
                              <a:lumMod val="75000"/>
                            </a:schemeClr>
                          </a:solidFill>
                          <a:effectLst/>
                          <a:latin typeface="Franklin Gothic Medium"/>
                        </a:rPr>
                        <a:t>CNN layer 2 (</a:t>
                      </a:r>
                      <a:r>
                        <a:rPr lang="en-US" altLang="ko-KR" sz="1800" b="0" i="0" u="none" strike="noStrike" noProof="0" dirty="0">
                          <a:solidFill>
                            <a:schemeClr val="accent1">
                              <a:lumMod val="75000"/>
                            </a:schemeClr>
                          </a:solidFill>
                          <a:effectLst/>
                          <a:latin typeface="Franklin Gothic Medium"/>
                          <a:ea typeface="맑은 고딕"/>
                        </a:rPr>
                        <a:t>MFCC</a:t>
                      </a:r>
                      <a:r>
                        <a:rPr lang="en-US" altLang="ko-KR" sz="1800" b="0" i="0" u="none" strike="noStrike" noProof="0" dirty="0">
                          <a:solidFill>
                            <a:schemeClr val="accent1">
                              <a:lumMod val="75000"/>
                            </a:schemeClr>
                          </a:solidFill>
                          <a:effectLst/>
                          <a:latin typeface="Franklin Gothic Medium"/>
                        </a:rPr>
                        <a:t>)</a:t>
                      </a:r>
                      <a:endParaRPr lang="ko-KR" sz="2000" dirty="0">
                        <a:solidFill>
                          <a:schemeClr val="accent1">
                            <a:lumMod val="75000"/>
                          </a:schemeClr>
                        </a:solidFill>
                        <a:latin typeface="Franklin Gothic Medium"/>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a:solidFill>
                            <a:srgbClr val="000000"/>
                          </a:solidFill>
                          <a:effectLst/>
                          <a:latin typeface="Franklin Gothic Medium"/>
                          <a:ea typeface="Malgun Gothic"/>
                        </a:rPr>
                        <a:t>👍</a:t>
                      </a:r>
                      <a:r>
                        <a:rPr lang="en-US" altLang="ko-KR" sz="2000" b="0" i="0" u="none" strike="noStrike" noProof="0">
                          <a:solidFill>
                            <a:srgbClr val="000000"/>
                          </a:solidFill>
                          <a:effectLst/>
                          <a:latin typeface="Franklin Gothic Medium"/>
                        </a:rPr>
                        <a:t>Mel</a:t>
                      </a:r>
                      <a:r>
                        <a:rPr lang="ko-KR" sz="2000" b="0" i="0" u="none" strike="noStrike" noProof="0">
                          <a:solidFill>
                            <a:srgbClr val="000000"/>
                          </a:solidFill>
                          <a:effectLst/>
                          <a:latin typeface="Franklin Gothic Medium"/>
                          <a:ea typeface="맑은 고딕"/>
                        </a:rPr>
                        <a:t> </a:t>
                      </a:r>
                      <a:r>
                        <a:rPr lang="en-US" altLang="ko-KR" sz="2000" b="0" i="0" u="none" strike="noStrike" noProof="0">
                          <a:solidFill>
                            <a:srgbClr val="000000"/>
                          </a:solidFill>
                          <a:effectLst/>
                          <a:latin typeface="Franklin Gothic Medium"/>
                          <a:ea typeface="맑은 고딕"/>
                        </a:rPr>
                        <a:t>S</a:t>
                      </a:r>
                      <a:r>
                        <a:rPr lang="ko-KR" sz="2000" b="0" i="0" u="none" strike="noStrike" noProof="0">
                          <a:solidFill>
                            <a:srgbClr val="000000"/>
                          </a:solidFill>
                          <a:effectLst/>
                          <a:latin typeface="Franklin Gothic Medium"/>
                          <a:ea typeface="맑은 고딕"/>
                        </a:rPr>
                        <a:t>pectrogram</a:t>
                      </a:r>
                      <a:r>
                        <a:rPr lang="en-US" altLang="ko-KR" sz="2000" b="0" i="0" u="none" strike="noStrike" noProof="0">
                          <a:solidFill>
                            <a:srgbClr val="000000"/>
                          </a:solidFill>
                          <a:effectLst/>
                          <a:latin typeface="Franklin Gothic Medium"/>
                          <a:ea typeface="맑은 고딕"/>
                        </a:rPr>
                        <a:t> </a:t>
                      </a:r>
                      <a:r>
                        <a:rPr lang="en-US" altLang="ko-KR" sz="1800" b="0" i="0" u="none" strike="noStrike" noProof="0">
                          <a:solidFill>
                            <a:srgbClr val="000000"/>
                          </a:solidFill>
                          <a:effectLst/>
                          <a:latin typeface="Franklin Gothic Medium"/>
                          <a:ea typeface="맑은 고딕"/>
                        </a:rPr>
                        <a:t>0.93</a:t>
                      </a:r>
                      <a:endParaRPr lang="en-US" altLang="ko-KR" sz="1800" b="0" i="0" u="none" strike="noStrike" noProof="0">
                        <a:effectLst/>
                        <a:latin typeface="Franklin Gothic Medium"/>
                        <a:ea typeface="맑은 고딕"/>
                      </a:endParaRPr>
                    </a:p>
                    <a:p>
                      <a:pPr lvl="0" algn="ctr">
                        <a:buNone/>
                      </a:pPr>
                      <a:r>
                        <a:rPr lang="en-US" altLang="ko-KR" sz="1800" b="0" i="0" u="none" strike="noStrike" noProof="0">
                          <a:solidFill>
                            <a:schemeClr val="accent1">
                              <a:lumMod val="75000"/>
                            </a:schemeClr>
                          </a:solidFill>
                          <a:effectLst/>
                          <a:latin typeface="Franklin Gothic Medium"/>
                        </a:rPr>
                        <a:t>Except</a:t>
                      </a:r>
                      <a:br>
                        <a:rPr lang="en-US" altLang="ko-KR" sz="1800" b="0" i="0" u="none" strike="noStrike" noProof="0">
                          <a:solidFill>
                            <a:schemeClr val="accent1">
                              <a:lumMod val="75000"/>
                            </a:schemeClr>
                          </a:solidFill>
                          <a:effectLst/>
                          <a:latin typeface="Franklin Gothic Medium"/>
                        </a:rPr>
                      </a:br>
                      <a:r>
                        <a:rPr lang="en-US" altLang="ko-KR" sz="1800" b="0" i="0" u="none" strike="noStrike" noProof="0">
                          <a:solidFill>
                            <a:schemeClr val="accent1">
                              <a:lumMod val="75000"/>
                            </a:schemeClr>
                          </a:solidFill>
                          <a:effectLst/>
                          <a:latin typeface="Franklin Gothic Medium"/>
                        </a:rPr>
                        <a:t>CNN layer 2 (</a:t>
                      </a:r>
                      <a:r>
                        <a:rPr lang="en-US" altLang="ko-KR" sz="1800" b="0" i="0" u="none" strike="noStrike" noProof="0">
                          <a:solidFill>
                            <a:schemeClr val="accent1">
                              <a:lumMod val="75000"/>
                            </a:schemeClr>
                          </a:solidFill>
                          <a:effectLst/>
                          <a:latin typeface="Franklin Gothic Medium"/>
                          <a:ea typeface="맑은 고딕"/>
                        </a:rPr>
                        <a:t>MFCC</a:t>
                      </a:r>
                      <a:r>
                        <a:rPr lang="en-US" altLang="ko-KR" sz="1800" b="0" i="0" u="none" strike="noStrike" noProof="0">
                          <a:solidFill>
                            <a:schemeClr val="accent1">
                              <a:lumMod val="75000"/>
                            </a:schemeClr>
                          </a:solidFill>
                          <a:effectLst/>
                          <a:latin typeface="Franklin Gothic Medium"/>
                        </a:rPr>
                        <a:t>)</a:t>
                      </a:r>
                      <a:endParaRPr lang="ko-KR" sz="2000">
                        <a:solidFill>
                          <a:schemeClr val="accent1">
                            <a:lumMod val="75000"/>
                          </a:schemeClr>
                        </a:solidFill>
                        <a:latin typeface="Franklin Gothic Medium"/>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Franklin Gothic Medium"/>
                          <a:ea typeface="Malgun Gothic"/>
                        </a:rPr>
                        <a:t>👍</a:t>
                      </a:r>
                      <a:r>
                        <a:rPr lang="en-US" altLang="ko-KR" sz="2000" b="0" i="0" u="none" strike="noStrike" noProof="0" dirty="0">
                          <a:solidFill>
                            <a:srgbClr val="000000"/>
                          </a:solidFill>
                          <a:effectLst/>
                          <a:latin typeface="Franklin Gothic Medium"/>
                          <a:ea typeface="Malgun Gothic"/>
                        </a:rPr>
                        <a:t> </a:t>
                      </a:r>
                      <a:r>
                        <a:rPr lang="en-US" altLang="ko-KR" sz="2000" b="0" i="0" u="none" strike="noStrike" noProof="0" dirty="0">
                          <a:solidFill>
                            <a:srgbClr val="000000"/>
                          </a:solidFill>
                          <a:effectLst/>
                          <a:latin typeface="Franklin Gothic Medium"/>
                        </a:rPr>
                        <a:t>Mel</a:t>
                      </a:r>
                      <a:r>
                        <a:rPr lang="ko-KR" sz="2000" b="0" i="0" u="none" strike="noStrike" noProof="0" dirty="0">
                          <a:solidFill>
                            <a:srgbClr val="000000"/>
                          </a:solidFill>
                          <a:effectLst/>
                          <a:latin typeface="Franklin Gothic Medium"/>
                          <a:ea typeface="맑은 고딕"/>
                        </a:rPr>
                        <a:t> </a:t>
                      </a:r>
                      <a:r>
                        <a:rPr lang="en-US" altLang="ko-KR" sz="2000" b="0" i="0" u="none" strike="noStrike" noProof="0" dirty="0">
                          <a:solidFill>
                            <a:srgbClr val="000000"/>
                          </a:solidFill>
                          <a:effectLst/>
                          <a:latin typeface="Franklin Gothic Medium"/>
                          <a:ea typeface="맑은 고딕"/>
                        </a:rPr>
                        <a:t>S</a:t>
                      </a:r>
                      <a:r>
                        <a:rPr lang="ko-KR" sz="2000" b="0" i="0" u="none" strike="noStrike" noProof="0" dirty="0" err="1">
                          <a:solidFill>
                            <a:srgbClr val="000000"/>
                          </a:solidFill>
                          <a:effectLst/>
                          <a:latin typeface="Franklin Gothic Medium"/>
                          <a:ea typeface="맑은 고딕"/>
                        </a:rPr>
                        <a:t>pectrogram</a:t>
                      </a:r>
                      <a:r>
                        <a:rPr lang="en-US" altLang="ko-KR" sz="2000" b="0" i="0" u="none" strike="noStrike" noProof="0" dirty="0">
                          <a:solidFill>
                            <a:srgbClr val="000000"/>
                          </a:solidFill>
                          <a:effectLst/>
                          <a:latin typeface="Franklin Gothic Medium"/>
                          <a:ea typeface="맑은 고딕"/>
                        </a:rPr>
                        <a:t> </a:t>
                      </a:r>
                      <a:r>
                        <a:rPr lang="en-US" altLang="ko-KR" sz="1800" b="0" i="0" u="none" strike="noStrike" noProof="0" dirty="0">
                          <a:solidFill>
                            <a:srgbClr val="000000"/>
                          </a:solidFill>
                          <a:effectLst/>
                          <a:latin typeface="Franklin Gothic Medium"/>
                          <a:ea typeface="맑은 고딕"/>
                        </a:rPr>
                        <a:t>0.9753</a:t>
                      </a:r>
                      <a:endParaRPr lang="en-US" altLang="ko-KR" sz="1800" b="0" i="0" u="none" strike="noStrike" noProof="0" dirty="0">
                        <a:effectLst/>
                        <a:latin typeface="Franklin Gothic Medium"/>
                        <a:ea typeface="맑은 고딕"/>
                      </a:endParaRPr>
                    </a:p>
                    <a:p>
                      <a:pPr lvl="0" algn="ctr">
                        <a:buNone/>
                      </a:pPr>
                      <a:r>
                        <a:rPr lang="en-US" altLang="ko-KR" sz="1800" b="0" i="0" u="none" strike="noStrike" noProof="0" dirty="0">
                          <a:solidFill>
                            <a:schemeClr val="accent1">
                              <a:lumMod val="75000"/>
                            </a:schemeClr>
                          </a:solidFill>
                          <a:effectLst/>
                          <a:latin typeface="Franklin Gothic Medium"/>
                        </a:rPr>
                        <a:t>Except</a:t>
                      </a:r>
                      <a:br>
                        <a:rPr lang="en-US" altLang="ko-KR" sz="1800" b="0" i="0" u="none" strike="noStrike" noProof="0" dirty="0">
                          <a:solidFill>
                            <a:schemeClr val="accent1">
                              <a:lumMod val="75000"/>
                            </a:schemeClr>
                          </a:solidFill>
                          <a:effectLst/>
                          <a:latin typeface="Franklin Gothic Medium"/>
                        </a:rPr>
                      </a:br>
                      <a:r>
                        <a:rPr lang="en-US" altLang="ko-KR" sz="1800" b="0" i="0" u="none" strike="noStrike" noProof="0" dirty="0">
                          <a:solidFill>
                            <a:schemeClr val="accent1">
                              <a:lumMod val="75000"/>
                            </a:schemeClr>
                          </a:solidFill>
                          <a:effectLst/>
                          <a:latin typeface="Franklin Gothic Medium"/>
                        </a:rPr>
                        <a:t>CNN layer 2,4 (</a:t>
                      </a:r>
                      <a:r>
                        <a:rPr lang="en-US" altLang="ko-KR" sz="1800" b="0" i="0" u="none" strike="noStrike" noProof="0" dirty="0">
                          <a:solidFill>
                            <a:schemeClr val="accent1">
                              <a:lumMod val="75000"/>
                            </a:schemeClr>
                          </a:solidFill>
                          <a:effectLst/>
                          <a:latin typeface="Franklin Gothic Medium"/>
                          <a:ea typeface="맑은 고딕"/>
                        </a:rPr>
                        <a:t>MFCC</a:t>
                      </a:r>
                      <a:r>
                        <a:rPr lang="en-US" altLang="ko-KR" sz="1800" b="0" i="0" u="none" strike="noStrike" noProof="0" dirty="0">
                          <a:solidFill>
                            <a:schemeClr val="accent1">
                              <a:lumMod val="75000"/>
                            </a:schemeClr>
                          </a:solidFill>
                          <a:effectLst/>
                          <a:latin typeface="Franklin Gothic Medium"/>
                        </a:rPr>
                        <a:t>)</a:t>
                      </a:r>
                      <a:endParaRPr lang="ko-KR" sz="2000" dirty="0">
                        <a:solidFill>
                          <a:schemeClr val="accent1">
                            <a:lumMod val="75000"/>
                          </a:schemeClr>
                        </a:solidFill>
                        <a:latin typeface="Franklin Gothic Medium"/>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5874324"/>
                  </a:ext>
                </a:extLst>
              </a:tr>
            </a:tbl>
          </a:graphicData>
        </a:graphic>
      </p:graphicFrame>
      <p:sp>
        <p:nvSpPr>
          <p:cNvPr id="2" name="제목 1">
            <a:extLst>
              <a:ext uri="{FF2B5EF4-FFF2-40B4-BE49-F238E27FC236}">
                <a16:creationId xmlns:a16="http://schemas.microsoft.com/office/drawing/2014/main" id="{DB6A7B70-48C1-E1B4-C8EE-AFEA98381721}"/>
              </a:ext>
            </a:extLst>
          </p:cNvPr>
          <p:cNvSpPr>
            <a:spLocks noGrp="1"/>
          </p:cNvSpPr>
          <p:nvPr>
            <p:ph type="ctrTitle"/>
          </p:nvPr>
        </p:nvSpPr>
        <p:spPr>
          <a:xfrm>
            <a:off x="1117214" y="444922"/>
            <a:ext cx="6925732" cy="443198"/>
          </a:xfrm>
        </p:spPr>
        <p:txBody>
          <a:bodyPr/>
          <a:lstStyle/>
          <a:p>
            <a:r>
              <a:rPr lang="en-US" altLang="ko-KR" dirty="0"/>
              <a:t>Result</a:t>
            </a:r>
            <a:endParaRPr lang="ko-KR" altLang="en-US" dirty="0">
              <a:ea typeface="돋움"/>
            </a:endParaRPr>
          </a:p>
        </p:txBody>
      </p:sp>
      <p:sp>
        <p:nvSpPr>
          <p:cNvPr id="3" name="부제목 2">
            <a:extLst>
              <a:ext uri="{FF2B5EF4-FFF2-40B4-BE49-F238E27FC236}">
                <a16:creationId xmlns:a16="http://schemas.microsoft.com/office/drawing/2014/main" id="{22D88BB8-909F-C375-B486-16C8238ADA92}"/>
              </a:ext>
            </a:extLst>
          </p:cNvPr>
          <p:cNvSpPr>
            <a:spLocks noGrp="1"/>
          </p:cNvSpPr>
          <p:nvPr>
            <p:ph type="subTitle" idx="1"/>
          </p:nvPr>
        </p:nvSpPr>
        <p:spPr>
          <a:xfrm>
            <a:off x="1128501" y="1367744"/>
            <a:ext cx="7484921" cy="540078"/>
          </a:xfrm>
        </p:spPr>
        <p:txBody>
          <a:bodyPr/>
          <a:lstStyle/>
          <a:p>
            <a:r>
              <a:rPr lang="ko-KR" dirty="0">
                <a:latin typeface="Franklin Gothic Demi Cond"/>
                <a:ea typeface="돋움"/>
              </a:rPr>
              <a:t>💡</a:t>
            </a:r>
            <a:r>
              <a:rPr lang="ko-KR" altLang="en-US" dirty="0">
                <a:latin typeface="Franklin Gothic Demi Cond"/>
                <a:ea typeface="돋움"/>
              </a:rPr>
              <a:t> </a:t>
            </a:r>
            <a:r>
              <a:rPr lang="en-US" altLang="ko-KR" dirty="0">
                <a:latin typeface="Franklin Gothic Demi Cond"/>
                <a:ea typeface="돋움"/>
              </a:rPr>
              <a:t>Comparison of the performance of </a:t>
            </a:r>
            <a:r>
              <a:rPr lang="ko-KR" altLang="en-US" dirty="0" err="1">
                <a:latin typeface="Franklin Gothic Demi Cond"/>
                <a:ea typeface="돋움"/>
              </a:rPr>
              <a:t>Feature</a:t>
            </a:r>
            <a:r>
              <a:rPr lang="ko-KR" altLang="en-US" dirty="0">
                <a:latin typeface="Franklin Gothic Demi Cond"/>
                <a:ea typeface="돋움"/>
              </a:rPr>
              <a:t> </a:t>
            </a:r>
            <a:r>
              <a:rPr lang="en-US" altLang="ko-KR" dirty="0">
                <a:latin typeface="Franklin Gothic Demi Cond"/>
                <a:ea typeface="돋움"/>
              </a:rPr>
              <a:t>E</a:t>
            </a:r>
            <a:r>
              <a:rPr lang="ko-KR" altLang="en-US" dirty="0" err="1">
                <a:latin typeface="Franklin Gothic Demi Cond"/>
                <a:ea typeface="돋움"/>
              </a:rPr>
              <a:t>xtraction</a:t>
            </a:r>
            <a:r>
              <a:rPr lang="ko-KR" altLang="en-US" dirty="0">
                <a:latin typeface="Franklin Gothic Demi Cond"/>
                <a:ea typeface="돋움"/>
              </a:rPr>
              <a:t> </a:t>
            </a:r>
            <a:r>
              <a:rPr lang="en-US" altLang="ko-KR" dirty="0">
                <a:latin typeface="Franklin Gothic Demi Cond"/>
                <a:ea typeface="돋움"/>
              </a:rPr>
              <a:t>M</a:t>
            </a:r>
            <a:r>
              <a:rPr lang="ko-KR" altLang="en-US" dirty="0" err="1">
                <a:latin typeface="Franklin Gothic Demi Cond"/>
                <a:ea typeface="돋움"/>
              </a:rPr>
              <a:t>ethod</a:t>
            </a:r>
            <a:r>
              <a:rPr lang="en-US" altLang="ko-KR" dirty="0">
                <a:latin typeface="Franklin Gothic Demi Cond"/>
                <a:ea typeface="돋움"/>
              </a:rPr>
              <a:t>s</a:t>
            </a:r>
            <a:endParaRPr lang="ko-KR" altLang="en-US" dirty="0">
              <a:ea typeface="돋움"/>
            </a:endParaRPr>
          </a:p>
        </p:txBody>
      </p:sp>
      <p:sp>
        <p:nvSpPr>
          <p:cNvPr id="6" name="슬라이드 번호 개체 틀 5">
            <a:extLst>
              <a:ext uri="{FF2B5EF4-FFF2-40B4-BE49-F238E27FC236}">
                <a16:creationId xmlns:a16="http://schemas.microsoft.com/office/drawing/2014/main" id="{EA3476B2-1CB5-7A93-F5CB-ECD702C3F061}"/>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4" name="직사각형 3">
            <a:extLst>
              <a:ext uri="{FF2B5EF4-FFF2-40B4-BE49-F238E27FC236}">
                <a16:creationId xmlns:a16="http://schemas.microsoft.com/office/drawing/2014/main" id="{78AD3335-5153-33CC-8804-3109CD10F06F}"/>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0694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ltLang="ko-KR" dirty="0">
                <a:latin typeface="Franklin Gothic Medium"/>
                <a:ea typeface="돋움"/>
              </a:rPr>
              <a:t>Result</a:t>
            </a:r>
            <a:endParaRPr lang="en-US" dirty="0">
              <a:latin typeface="Franklin Gothic Medium"/>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a:xfrm>
            <a:off x="8474334" y="6239337"/>
            <a:ext cx="365760" cy="365760"/>
          </a:xfrm>
        </p:spPr>
        <p:txBody>
          <a:bodyPr/>
          <a:lstStyle/>
          <a:p>
            <a:fld id="{8A7A6979-0714-4377-B894-6BE4C2D6E202}" type="slidenum">
              <a:rPr lang="en-US" smtClean="0"/>
              <a:pPr/>
              <a:t>23</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부제목 6">
            <a:extLst>
              <a:ext uri="{FF2B5EF4-FFF2-40B4-BE49-F238E27FC236}">
                <a16:creationId xmlns:a16="http://schemas.microsoft.com/office/drawing/2014/main" id="{61C713D7-3291-BA58-20D8-CCAD3CECBA7D}"/>
              </a:ext>
            </a:extLst>
          </p:cNvPr>
          <p:cNvSpPr>
            <a:spLocks noGrp="1"/>
          </p:cNvSpPr>
          <p:nvPr>
            <p:ph type="subTitle" idx="1"/>
          </p:nvPr>
        </p:nvSpPr>
        <p:spPr>
          <a:xfrm>
            <a:off x="1115015" y="1142865"/>
            <a:ext cx="6914445" cy="1738938"/>
          </a:xfrm>
        </p:spPr>
        <p:txBody>
          <a:bodyPr/>
          <a:lstStyle/>
          <a:p>
            <a:r>
              <a:rPr lang="ko-KR" altLang="ko-KR" dirty="0">
                <a:latin typeface="Franklin Gothic Demi Cond"/>
                <a:ea typeface="돋움"/>
              </a:rPr>
              <a:t>💡</a:t>
            </a:r>
            <a:r>
              <a:rPr lang="en-US" altLang="ko-KR" dirty="0">
                <a:latin typeface="Franklin Gothic Demi Cond"/>
                <a:ea typeface="돋움"/>
              </a:rPr>
              <a:t> </a:t>
            </a:r>
            <a:r>
              <a:rPr lang="en-US" dirty="0">
                <a:latin typeface="Franklin Gothic Demi Cond"/>
              </a:rPr>
              <a:t>Sampling Rate : The graphs of each model’s AUC Curve</a:t>
            </a:r>
            <a:endParaRPr lang="ko-KR" altLang="en-US" dirty="0"/>
          </a:p>
          <a:p>
            <a:endParaRPr lang="ko-KR" altLang="en-US" dirty="0"/>
          </a:p>
          <a:p>
            <a:endParaRPr lang="en-US" altLang="ko-Kore-KR" dirty="0"/>
          </a:p>
          <a:p>
            <a:endParaRPr lang="ko-Kore-KR" altLang="en-US" dirty="0"/>
          </a:p>
        </p:txBody>
      </p:sp>
      <p:sp>
        <p:nvSpPr>
          <p:cNvPr id="10" name="TextBox 9">
            <a:extLst>
              <a:ext uri="{FF2B5EF4-FFF2-40B4-BE49-F238E27FC236}">
                <a16:creationId xmlns:a16="http://schemas.microsoft.com/office/drawing/2014/main" id="{49BE0C44-E503-1199-DA76-9B4121D9BFFC}"/>
              </a:ext>
            </a:extLst>
          </p:cNvPr>
          <p:cNvSpPr txBox="1"/>
          <p:nvPr/>
        </p:nvSpPr>
        <p:spPr>
          <a:xfrm>
            <a:off x="981665" y="3633927"/>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CNN Layer 4</a:t>
            </a:r>
          </a:p>
        </p:txBody>
      </p:sp>
      <p:pic>
        <p:nvPicPr>
          <p:cNvPr id="16" name="그림 15">
            <a:extLst>
              <a:ext uri="{FF2B5EF4-FFF2-40B4-BE49-F238E27FC236}">
                <a16:creationId xmlns:a16="http://schemas.microsoft.com/office/drawing/2014/main" id="{810E3415-7D4D-5146-27C1-264B53825BED}"/>
              </a:ext>
            </a:extLst>
          </p:cNvPr>
          <p:cNvPicPr>
            <a:picLocks noChangeAspect="1"/>
          </p:cNvPicPr>
          <p:nvPr/>
        </p:nvPicPr>
        <p:blipFill rotWithShape="1">
          <a:blip r:embed="rId3"/>
          <a:srcRect b="50545"/>
          <a:stretch/>
        </p:blipFill>
        <p:spPr>
          <a:xfrm>
            <a:off x="0" y="1386752"/>
            <a:ext cx="9144000" cy="2261093"/>
          </a:xfrm>
          <a:prstGeom prst="rect">
            <a:avLst/>
          </a:prstGeom>
        </p:spPr>
      </p:pic>
      <p:sp>
        <p:nvSpPr>
          <p:cNvPr id="18" name="직사각형 17">
            <a:extLst>
              <a:ext uri="{FF2B5EF4-FFF2-40B4-BE49-F238E27FC236}">
                <a16:creationId xmlns:a16="http://schemas.microsoft.com/office/drawing/2014/main" id="{0CF625D2-E2BA-9A8C-93FD-4A730CFBEEE4}"/>
              </a:ext>
            </a:extLst>
          </p:cNvPr>
          <p:cNvSpPr/>
          <p:nvPr/>
        </p:nvSpPr>
        <p:spPr>
          <a:xfrm>
            <a:off x="303906" y="6141928"/>
            <a:ext cx="3328988" cy="5605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sp>
        <p:nvSpPr>
          <p:cNvPr id="19" name="직사각형 18">
            <a:extLst>
              <a:ext uri="{FF2B5EF4-FFF2-40B4-BE49-F238E27FC236}">
                <a16:creationId xmlns:a16="http://schemas.microsoft.com/office/drawing/2014/main" id="{2EFB9AE4-879F-B457-8D87-07C4C1E3E5C8}"/>
              </a:ext>
            </a:extLst>
          </p:cNvPr>
          <p:cNvSpPr/>
          <p:nvPr/>
        </p:nvSpPr>
        <p:spPr>
          <a:xfrm>
            <a:off x="5543404" y="6262501"/>
            <a:ext cx="3328988" cy="5605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pic>
        <p:nvPicPr>
          <p:cNvPr id="17" name="그림 16">
            <a:extLst>
              <a:ext uri="{FF2B5EF4-FFF2-40B4-BE49-F238E27FC236}">
                <a16:creationId xmlns:a16="http://schemas.microsoft.com/office/drawing/2014/main" id="{4BFDBBD0-B379-BB15-F4E6-C68D703DD93F}"/>
              </a:ext>
            </a:extLst>
          </p:cNvPr>
          <p:cNvPicPr>
            <a:picLocks noChangeAspect="1"/>
          </p:cNvPicPr>
          <p:nvPr/>
        </p:nvPicPr>
        <p:blipFill rotWithShape="1">
          <a:blip r:embed="rId3"/>
          <a:srcRect t="50269"/>
          <a:stretch/>
        </p:blipFill>
        <p:spPr>
          <a:xfrm>
            <a:off x="8080" y="4045245"/>
            <a:ext cx="9144000" cy="2273701"/>
          </a:xfrm>
          <a:prstGeom prst="rect">
            <a:avLst/>
          </a:prstGeom>
        </p:spPr>
      </p:pic>
      <p:sp>
        <p:nvSpPr>
          <p:cNvPr id="20" name="TextBox 19">
            <a:extLst>
              <a:ext uri="{FF2B5EF4-FFF2-40B4-BE49-F238E27FC236}">
                <a16:creationId xmlns:a16="http://schemas.microsoft.com/office/drawing/2014/main" id="{B708499D-E3D0-36A1-8611-CD7E59800A3C}"/>
              </a:ext>
            </a:extLst>
          </p:cNvPr>
          <p:cNvSpPr txBox="1"/>
          <p:nvPr/>
        </p:nvSpPr>
        <p:spPr>
          <a:xfrm>
            <a:off x="4067765" y="3633927"/>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CNN Layer 3</a:t>
            </a:r>
          </a:p>
        </p:txBody>
      </p:sp>
      <p:sp>
        <p:nvSpPr>
          <p:cNvPr id="21" name="TextBox 20">
            <a:extLst>
              <a:ext uri="{FF2B5EF4-FFF2-40B4-BE49-F238E27FC236}">
                <a16:creationId xmlns:a16="http://schemas.microsoft.com/office/drawing/2014/main" id="{7DEFF730-C9C1-CD65-9E58-063FA27129D2}"/>
              </a:ext>
            </a:extLst>
          </p:cNvPr>
          <p:cNvSpPr txBox="1"/>
          <p:nvPr/>
        </p:nvSpPr>
        <p:spPr>
          <a:xfrm>
            <a:off x="7039565" y="3633927"/>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CNN Layer 2</a:t>
            </a:r>
          </a:p>
        </p:txBody>
      </p:sp>
      <p:sp>
        <p:nvSpPr>
          <p:cNvPr id="22" name="TextBox 21">
            <a:extLst>
              <a:ext uri="{FF2B5EF4-FFF2-40B4-BE49-F238E27FC236}">
                <a16:creationId xmlns:a16="http://schemas.microsoft.com/office/drawing/2014/main" id="{64E2B2A2-1DBD-B54F-E4D4-87F6B324DACE}"/>
              </a:ext>
            </a:extLst>
          </p:cNvPr>
          <p:cNvSpPr txBox="1"/>
          <p:nvPr/>
        </p:nvSpPr>
        <p:spPr>
          <a:xfrm>
            <a:off x="981665" y="6224928"/>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SVM</a:t>
            </a:r>
          </a:p>
        </p:txBody>
      </p:sp>
      <p:sp>
        <p:nvSpPr>
          <p:cNvPr id="23" name="TextBox 22">
            <a:extLst>
              <a:ext uri="{FF2B5EF4-FFF2-40B4-BE49-F238E27FC236}">
                <a16:creationId xmlns:a16="http://schemas.microsoft.com/office/drawing/2014/main" id="{6FDF07C8-8856-66B8-0911-3975FF59B014}"/>
              </a:ext>
            </a:extLst>
          </p:cNvPr>
          <p:cNvSpPr txBox="1"/>
          <p:nvPr/>
        </p:nvSpPr>
        <p:spPr>
          <a:xfrm>
            <a:off x="4067765" y="6224928"/>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MLP</a:t>
            </a:r>
          </a:p>
        </p:txBody>
      </p:sp>
      <p:sp>
        <p:nvSpPr>
          <p:cNvPr id="24" name="TextBox 23">
            <a:extLst>
              <a:ext uri="{FF2B5EF4-FFF2-40B4-BE49-F238E27FC236}">
                <a16:creationId xmlns:a16="http://schemas.microsoft.com/office/drawing/2014/main" id="{DA3B3AD1-C608-A6EB-EC21-C95840D45C98}"/>
              </a:ext>
            </a:extLst>
          </p:cNvPr>
          <p:cNvSpPr txBox="1"/>
          <p:nvPr/>
        </p:nvSpPr>
        <p:spPr>
          <a:xfrm>
            <a:off x="7039565" y="6224928"/>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err="1">
                <a:latin typeface="Franklin Gothic Medium Cond"/>
                <a:ea typeface="돋움"/>
              </a:rPr>
              <a:t>Knn</a:t>
            </a:r>
            <a:endParaRPr lang="en-US" altLang="ko-KR" sz="1600">
              <a:latin typeface="Franklin Gothic Medium Cond"/>
              <a:ea typeface="돋움"/>
            </a:endParaRPr>
          </a:p>
        </p:txBody>
      </p:sp>
      <p:sp>
        <p:nvSpPr>
          <p:cNvPr id="4" name="말풍선: 모서리가 둥근 사각형 3">
            <a:extLst>
              <a:ext uri="{FF2B5EF4-FFF2-40B4-BE49-F238E27FC236}">
                <a16:creationId xmlns:a16="http://schemas.microsoft.com/office/drawing/2014/main" id="{164AF30E-EC34-BADC-02C4-F87DBCE0E211}"/>
              </a:ext>
            </a:extLst>
          </p:cNvPr>
          <p:cNvSpPr/>
          <p:nvPr/>
        </p:nvSpPr>
        <p:spPr>
          <a:xfrm>
            <a:off x="1317685" y="2555267"/>
            <a:ext cx="2102567" cy="1235654"/>
          </a:xfrm>
          <a:prstGeom prst="wedgeRoundRectCallout">
            <a:avLst>
              <a:gd name="adj1" fmla="val -15277"/>
              <a:gd name="adj2" fmla="val -107030"/>
              <a:gd name="adj3" fmla="val 16667"/>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ea typeface="돋움"/>
              </a:rPr>
              <a:t>No huge difference between 8,000 and 16,000</a:t>
            </a:r>
            <a:endParaRPr lang="ko-KR" altLang="en-US" sz="2000" b="1" dirty="0">
              <a:ea typeface="돋움"/>
            </a:endParaRPr>
          </a:p>
        </p:txBody>
      </p:sp>
    </p:spTree>
    <p:extLst>
      <p:ext uri="{BB962C8B-B14F-4D97-AF65-F5344CB8AC3E}">
        <p14:creationId xmlns:p14="http://schemas.microsoft.com/office/powerpoint/2010/main" val="28305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latin typeface="Franklin Gothic Medium"/>
              </a:rPr>
              <a:t>Conclusion</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24</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6D9D0B1C-986D-5772-BF94-BA773C4DFC5B}"/>
              </a:ext>
            </a:extLst>
          </p:cNvPr>
          <p:cNvSpPr/>
          <p:nvPr/>
        </p:nvSpPr>
        <p:spPr>
          <a:xfrm>
            <a:off x="3833156" y="3854934"/>
            <a:ext cx="1000251" cy="402314"/>
          </a:xfrm>
          <a:prstGeom prst="rect">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400" b="1">
                <a:ea typeface="돋움"/>
              </a:rPr>
              <a:t>GATEWAY</a:t>
            </a:r>
            <a:endParaRPr lang="ko-KR" altLang="en-US" sz="1400" b="1"/>
          </a:p>
        </p:txBody>
      </p:sp>
      <p:cxnSp>
        <p:nvCxnSpPr>
          <p:cNvPr id="9" name="직선 화살표 연결선 8">
            <a:extLst>
              <a:ext uri="{FF2B5EF4-FFF2-40B4-BE49-F238E27FC236}">
                <a16:creationId xmlns:a16="http://schemas.microsoft.com/office/drawing/2014/main" id="{638191CB-D929-0B95-1FBA-23047C4E4865}"/>
              </a:ext>
            </a:extLst>
          </p:cNvPr>
          <p:cNvCxnSpPr>
            <a:cxnSpLocks/>
          </p:cNvCxnSpPr>
          <p:nvPr/>
        </p:nvCxnSpPr>
        <p:spPr>
          <a:xfrm>
            <a:off x="4333281" y="3484566"/>
            <a:ext cx="1" cy="370368"/>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1835C1DB-4B14-760B-F56B-30EDFFC4E904}"/>
              </a:ext>
            </a:extLst>
          </p:cNvPr>
          <p:cNvPicPr>
            <a:picLocks noChangeAspect="1"/>
          </p:cNvPicPr>
          <p:nvPr/>
        </p:nvPicPr>
        <p:blipFill>
          <a:blip r:embed="rId3"/>
          <a:stretch>
            <a:fillRect/>
          </a:stretch>
        </p:blipFill>
        <p:spPr>
          <a:xfrm>
            <a:off x="417744" y="3187867"/>
            <a:ext cx="1326581" cy="748018"/>
          </a:xfrm>
          <a:prstGeom prst="rect">
            <a:avLst/>
          </a:prstGeom>
        </p:spPr>
      </p:pic>
      <p:cxnSp>
        <p:nvCxnSpPr>
          <p:cNvPr id="13" name="직선 화살표 연결선 12">
            <a:extLst>
              <a:ext uri="{FF2B5EF4-FFF2-40B4-BE49-F238E27FC236}">
                <a16:creationId xmlns:a16="http://schemas.microsoft.com/office/drawing/2014/main" id="{67C6DD79-CC3B-C659-3531-B9EA452C4A8A}"/>
              </a:ext>
            </a:extLst>
          </p:cNvPr>
          <p:cNvCxnSpPr>
            <a:cxnSpLocks/>
          </p:cNvCxnSpPr>
          <p:nvPr/>
        </p:nvCxnSpPr>
        <p:spPr>
          <a:xfrm flipV="1">
            <a:off x="3606014" y="4257248"/>
            <a:ext cx="413591" cy="361280"/>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2C6AB43-D1C5-C63C-8727-E48DF760EE09}"/>
              </a:ext>
            </a:extLst>
          </p:cNvPr>
          <p:cNvCxnSpPr>
            <a:cxnSpLocks/>
          </p:cNvCxnSpPr>
          <p:nvPr/>
        </p:nvCxnSpPr>
        <p:spPr>
          <a:xfrm flipH="1" flipV="1">
            <a:off x="4640018" y="4257248"/>
            <a:ext cx="410760" cy="36743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AD224F1-7AB0-3EA8-474C-D669266A701E}"/>
              </a:ext>
            </a:extLst>
          </p:cNvPr>
          <p:cNvSpPr/>
          <p:nvPr/>
        </p:nvSpPr>
        <p:spPr>
          <a:xfrm>
            <a:off x="2182786" y="2020067"/>
            <a:ext cx="4408513" cy="366567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19" name="오른쪽 화살표[R] 64">
            <a:extLst>
              <a:ext uri="{FF2B5EF4-FFF2-40B4-BE49-F238E27FC236}">
                <a16:creationId xmlns:a16="http://schemas.microsoft.com/office/drawing/2014/main" id="{4EDFD7BC-24D3-F5E2-74E5-E289742C32C3}"/>
              </a:ext>
            </a:extLst>
          </p:cNvPr>
          <p:cNvSpPr/>
          <p:nvPr/>
        </p:nvSpPr>
        <p:spPr>
          <a:xfrm>
            <a:off x="6238979" y="3429000"/>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21" name="모서리가 둥근 직사각형 66">
            <a:extLst>
              <a:ext uri="{FF2B5EF4-FFF2-40B4-BE49-F238E27FC236}">
                <a16:creationId xmlns:a16="http://schemas.microsoft.com/office/drawing/2014/main" id="{0EA2454C-4662-F464-3F8A-B99FB45B6E9C}"/>
              </a:ext>
            </a:extLst>
          </p:cNvPr>
          <p:cNvSpPr/>
          <p:nvPr/>
        </p:nvSpPr>
        <p:spPr>
          <a:xfrm>
            <a:off x="7091424" y="3155338"/>
            <a:ext cx="1721075" cy="912088"/>
          </a:xfrm>
          <a:prstGeom prst="round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2000" b="1" dirty="0">
                <a:ea typeface="돋움"/>
              </a:rPr>
              <a:t>Localization</a:t>
            </a:r>
          </a:p>
          <a:p>
            <a:pPr algn="ctr"/>
            <a:r>
              <a:rPr kumimoji="1" lang="en" altLang="ko-Kore-KR" sz="2000" b="1" dirty="0">
                <a:ea typeface="돋움"/>
              </a:rPr>
              <a:t>Part</a:t>
            </a:r>
          </a:p>
        </p:txBody>
      </p:sp>
      <p:sp>
        <p:nvSpPr>
          <p:cNvPr id="23" name="오른쪽 화살표[R] 61">
            <a:extLst>
              <a:ext uri="{FF2B5EF4-FFF2-40B4-BE49-F238E27FC236}">
                <a16:creationId xmlns:a16="http://schemas.microsoft.com/office/drawing/2014/main" id="{08E87F67-D9CE-EE8C-8672-15C5B2FAC3DB}"/>
              </a:ext>
            </a:extLst>
          </p:cNvPr>
          <p:cNvSpPr/>
          <p:nvPr/>
        </p:nvSpPr>
        <p:spPr>
          <a:xfrm>
            <a:off x="1843399" y="3410847"/>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grpSp>
        <p:nvGrpSpPr>
          <p:cNvPr id="31" name="그룹 30">
            <a:extLst>
              <a:ext uri="{FF2B5EF4-FFF2-40B4-BE49-F238E27FC236}">
                <a16:creationId xmlns:a16="http://schemas.microsoft.com/office/drawing/2014/main" id="{648CAE3D-64DF-0816-81E0-A7AD01EDD641}"/>
              </a:ext>
            </a:extLst>
          </p:cNvPr>
          <p:cNvGrpSpPr/>
          <p:nvPr/>
        </p:nvGrpSpPr>
        <p:grpSpPr>
          <a:xfrm>
            <a:off x="2292531" y="4127306"/>
            <a:ext cx="1452850" cy="1356167"/>
            <a:chOff x="2193471" y="4074609"/>
            <a:chExt cx="1452850" cy="1356167"/>
          </a:xfrm>
        </p:grpSpPr>
        <p:sp>
          <p:nvSpPr>
            <p:cNvPr id="27" name="타원 26">
              <a:extLst>
                <a:ext uri="{FF2B5EF4-FFF2-40B4-BE49-F238E27FC236}">
                  <a16:creationId xmlns:a16="http://schemas.microsoft.com/office/drawing/2014/main" id="{D4282E81-773A-381A-2DE8-676374C8745E}"/>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28" name="사각형: 둥근 모서리 20">
              <a:extLst>
                <a:ext uri="{FF2B5EF4-FFF2-40B4-BE49-F238E27FC236}">
                  <a16:creationId xmlns:a16="http://schemas.microsoft.com/office/drawing/2014/main" id="{24AC8CAE-F039-3A77-AA30-CBE60304739E}"/>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CNN </a:t>
              </a:r>
            </a:p>
            <a:p>
              <a:pPr algn="ctr"/>
              <a:r>
                <a:rPr lang="en-US" altLang="ko-KR" sz="1600" b="1" i="1">
                  <a:ea typeface="+mn-lt"/>
                  <a:cs typeface="+mn-lt"/>
                </a:rPr>
                <a:t>+ MFCC</a:t>
              </a:r>
              <a:endParaRPr lang="ko-KR" altLang="ko-KR" sz="1600" b="1" i="1">
                <a:ea typeface="+mn-lt"/>
                <a:cs typeface="+mn-lt"/>
              </a:endParaRPr>
            </a:p>
          </p:txBody>
        </p:sp>
        <p:sp>
          <p:nvSpPr>
            <p:cNvPr id="29" name="TextBox 28">
              <a:extLst>
                <a:ext uri="{FF2B5EF4-FFF2-40B4-BE49-F238E27FC236}">
                  <a16:creationId xmlns:a16="http://schemas.microsoft.com/office/drawing/2014/main" id="{FFCA259D-DCFF-539F-0023-5F4B6EEA28DA}"/>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0" name="그림 29">
              <a:extLst>
                <a:ext uri="{FF2B5EF4-FFF2-40B4-BE49-F238E27FC236}">
                  <a16:creationId xmlns:a16="http://schemas.microsoft.com/office/drawing/2014/main" id="{5FDF7ABA-D29E-22CC-C6CE-6FDD286B1C61}"/>
                </a:ext>
              </a:extLst>
            </p:cNvPr>
            <p:cNvPicPr>
              <a:picLocks noChangeAspect="1"/>
            </p:cNvPicPr>
            <p:nvPr/>
          </p:nvPicPr>
          <p:blipFill>
            <a:blip r:embed="rId4"/>
            <a:stretch>
              <a:fillRect/>
            </a:stretch>
          </p:blipFill>
          <p:spPr>
            <a:xfrm>
              <a:off x="2664323" y="4148251"/>
              <a:ext cx="413591" cy="435049"/>
            </a:xfrm>
            <a:prstGeom prst="rect">
              <a:avLst/>
            </a:prstGeom>
          </p:spPr>
        </p:pic>
      </p:grpSp>
      <p:grpSp>
        <p:nvGrpSpPr>
          <p:cNvPr id="37" name="그룹 36">
            <a:extLst>
              <a:ext uri="{FF2B5EF4-FFF2-40B4-BE49-F238E27FC236}">
                <a16:creationId xmlns:a16="http://schemas.microsoft.com/office/drawing/2014/main" id="{DA940BCD-4795-1B1F-CA1B-0B31294A5E9B}"/>
              </a:ext>
            </a:extLst>
          </p:cNvPr>
          <p:cNvGrpSpPr/>
          <p:nvPr/>
        </p:nvGrpSpPr>
        <p:grpSpPr>
          <a:xfrm>
            <a:off x="5016090" y="4133461"/>
            <a:ext cx="1452850" cy="1356167"/>
            <a:chOff x="2193471" y="4074609"/>
            <a:chExt cx="1452850" cy="1356167"/>
          </a:xfrm>
        </p:grpSpPr>
        <p:sp>
          <p:nvSpPr>
            <p:cNvPr id="33" name="타원 32">
              <a:extLst>
                <a:ext uri="{FF2B5EF4-FFF2-40B4-BE49-F238E27FC236}">
                  <a16:creationId xmlns:a16="http://schemas.microsoft.com/office/drawing/2014/main" id="{2A798246-7346-3CF2-2182-57F45BBE4B24}"/>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34" name="사각형: 둥근 모서리 20">
              <a:extLst>
                <a:ext uri="{FF2B5EF4-FFF2-40B4-BE49-F238E27FC236}">
                  <a16:creationId xmlns:a16="http://schemas.microsoft.com/office/drawing/2014/main" id="{57DCB827-0A3F-5834-D498-85401FA53463}"/>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CNN </a:t>
              </a:r>
            </a:p>
            <a:p>
              <a:pPr algn="ctr"/>
              <a:r>
                <a:rPr lang="en-US" altLang="ko-KR" sz="1600" b="1" i="1">
                  <a:ea typeface="+mn-lt"/>
                  <a:cs typeface="+mn-lt"/>
                </a:rPr>
                <a:t>+ MFCC</a:t>
              </a:r>
              <a:endParaRPr lang="ko-KR" altLang="ko-KR" sz="1600" b="1" i="1">
                <a:ea typeface="+mn-lt"/>
                <a:cs typeface="+mn-lt"/>
              </a:endParaRPr>
            </a:p>
          </p:txBody>
        </p:sp>
        <p:sp>
          <p:nvSpPr>
            <p:cNvPr id="35" name="TextBox 34">
              <a:extLst>
                <a:ext uri="{FF2B5EF4-FFF2-40B4-BE49-F238E27FC236}">
                  <a16:creationId xmlns:a16="http://schemas.microsoft.com/office/drawing/2014/main" id="{7481CF6C-96E8-A445-E5D2-D8AC86A2DB77}"/>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6" name="그림 35">
              <a:extLst>
                <a:ext uri="{FF2B5EF4-FFF2-40B4-BE49-F238E27FC236}">
                  <a16:creationId xmlns:a16="http://schemas.microsoft.com/office/drawing/2014/main" id="{72B641A7-C3CD-657A-ACFE-29C4880578B6}"/>
                </a:ext>
              </a:extLst>
            </p:cNvPr>
            <p:cNvPicPr>
              <a:picLocks noChangeAspect="1"/>
            </p:cNvPicPr>
            <p:nvPr/>
          </p:nvPicPr>
          <p:blipFill>
            <a:blip r:embed="rId4"/>
            <a:stretch>
              <a:fillRect/>
            </a:stretch>
          </p:blipFill>
          <p:spPr>
            <a:xfrm>
              <a:off x="2664324" y="4148251"/>
              <a:ext cx="413591" cy="435049"/>
            </a:xfrm>
            <a:prstGeom prst="rect">
              <a:avLst/>
            </a:prstGeom>
          </p:spPr>
        </p:pic>
      </p:grpSp>
      <p:grpSp>
        <p:nvGrpSpPr>
          <p:cNvPr id="43" name="그룹 42">
            <a:extLst>
              <a:ext uri="{FF2B5EF4-FFF2-40B4-BE49-F238E27FC236}">
                <a16:creationId xmlns:a16="http://schemas.microsoft.com/office/drawing/2014/main" id="{C5597525-AED2-1AEB-9140-A8479F8BA78B}"/>
              </a:ext>
            </a:extLst>
          </p:cNvPr>
          <p:cNvGrpSpPr/>
          <p:nvPr/>
        </p:nvGrpSpPr>
        <p:grpSpPr>
          <a:xfrm>
            <a:off x="3641439" y="2108876"/>
            <a:ext cx="1446219" cy="1356849"/>
            <a:chOff x="2193471" y="4074609"/>
            <a:chExt cx="1446219" cy="1356849"/>
          </a:xfrm>
        </p:grpSpPr>
        <p:sp>
          <p:nvSpPr>
            <p:cNvPr id="39" name="타원 38">
              <a:extLst>
                <a:ext uri="{FF2B5EF4-FFF2-40B4-BE49-F238E27FC236}">
                  <a16:creationId xmlns:a16="http://schemas.microsoft.com/office/drawing/2014/main" id="{142A5CFC-ACF6-95A3-3AD7-970C4B8A8E83}"/>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40" name="사각형: 둥근 모서리 20">
              <a:extLst>
                <a:ext uri="{FF2B5EF4-FFF2-40B4-BE49-F238E27FC236}">
                  <a16:creationId xmlns:a16="http://schemas.microsoft.com/office/drawing/2014/main" id="{E5A8B40B-B803-D202-86D0-AE4E063252D7}"/>
                </a:ext>
              </a:extLst>
            </p:cNvPr>
            <p:cNvSpPr/>
            <p:nvPr/>
          </p:nvSpPr>
          <p:spPr>
            <a:xfrm>
              <a:off x="2751839" y="4945181"/>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CNN </a:t>
              </a:r>
            </a:p>
            <a:p>
              <a:pPr algn="ctr"/>
              <a:r>
                <a:rPr lang="en-US" altLang="ko-KR" sz="1600" b="1" i="1">
                  <a:ea typeface="+mn-lt"/>
                  <a:cs typeface="+mn-lt"/>
                </a:rPr>
                <a:t>+ MFCC</a:t>
              </a:r>
              <a:endParaRPr lang="ko-KR" sz="1600" b="1" i="1">
                <a:ea typeface="+mn-lt"/>
                <a:cs typeface="+mn-lt"/>
              </a:endParaRPr>
            </a:p>
          </p:txBody>
        </p:sp>
        <p:sp>
          <p:nvSpPr>
            <p:cNvPr id="41" name="TextBox 40">
              <a:extLst>
                <a:ext uri="{FF2B5EF4-FFF2-40B4-BE49-F238E27FC236}">
                  <a16:creationId xmlns:a16="http://schemas.microsoft.com/office/drawing/2014/main" id="{3F4B08E9-0B85-2DD1-5E09-ED22CD9E5F00}"/>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42" name="그림 41">
              <a:extLst>
                <a:ext uri="{FF2B5EF4-FFF2-40B4-BE49-F238E27FC236}">
                  <a16:creationId xmlns:a16="http://schemas.microsoft.com/office/drawing/2014/main" id="{1832683D-3518-3BBD-10EE-5ADBBDDA5978}"/>
                </a:ext>
              </a:extLst>
            </p:cNvPr>
            <p:cNvPicPr>
              <a:picLocks noChangeAspect="1"/>
            </p:cNvPicPr>
            <p:nvPr/>
          </p:nvPicPr>
          <p:blipFill>
            <a:blip r:embed="rId4"/>
            <a:stretch>
              <a:fillRect/>
            </a:stretch>
          </p:blipFill>
          <p:spPr>
            <a:xfrm>
              <a:off x="2664324" y="4148251"/>
              <a:ext cx="413591" cy="435049"/>
            </a:xfrm>
            <a:prstGeom prst="rect">
              <a:avLst/>
            </a:prstGeom>
          </p:spPr>
        </p:pic>
      </p:grpSp>
      <p:sp>
        <p:nvSpPr>
          <p:cNvPr id="16" name="TextBox 15">
            <a:extLst>
              <a:ext uri="{FF2B5EF4-FFF2-40B4-BE49-F238E27FC236}">
                <a16:creationId xmlns:a16="http://schemas.microsoft.com/office/drawing/2014/main" id="{EF9AF75B-C56F-FF72-F123-B61017B001EC}"/>
              </a:ext>
            </a:extLst>
          </p:cNvPr>
          <p:cNvSpPr txBox="1"/>
          <p:nvPr/>
        </p:nvSpPr>
        <p:spPr>
          <a:xfrm>
            <a:off x="2153297" y="1357245"/>
            <a:ext cx="4572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panose="020B0604020202020204" pitchFamily="34" charset="0"/>
              <a:buNone/>
              <a:tabLst/>
              <a:defRPr/>
            </a:pPr>
            <a:r>
              <a:rPr kumimoji="0" lang="en-US" altLang="ko-KR" sz="2400" b="0" strike="noStrike" kern="1200" cap="none" spc="0" normalizeH="0" baseline="0" noProof="0" dirty="0">
                <a:ln>
                  <a:noFill/>
                </a:ln>
                <a:solidFill>
                  <a:srgbClr val="555960"/>
                </a:solidFill>
                <a:effectLst/>
                <a:uLnTx/>
                <a:uFillTx/>
                <a:latin typeface="Franklin Gothic Demi Cond" panose="020B0603020102020204" pitchFamily="34" charset="0"/>
                <a:ea typeface="돋움" panose="020B0600000101010101" pitchFamily="50" charset="-127"/>
                <a:cs typeface="+mn-cs"/>
              </a:rPr>
              <a:t>BEST : </a:t>
            </a:r>
            <a:r>
              <a:rPr kumimoji="0" lang="en-US" altLang="ko-KR" sz="2400" b="0" strike="noStrike" kern="1200" cap="none" spc="0" normalizeH="0" baseline="0" noProof="0" dirty="0">
                <a:ln>
                  <a:noFill/>
                </a:ln>
                <a:solidFill>
                  <a:srgbClr val="555960"/>
                </a:solidFill>
                <a:effectLst/>
                <a:highlight>
                  <a:srgbClr val="F0CCB4"/>
                </a:highlight>
                <a:uLnTx/>
                <a:uFillTx/>
                <a:latin typeface="Franklin Gothic Demi Cond" panose="020B0603020102020204" pitchFamily="34" charset="0"/>
                <a:ea typeface="돋움" panose="020B0600000101010101" pitchFamily="50" charset="-127"/>
                <a:cs typeface="+mn-cs"/>
              </a:rPr>
              <a:t>CNN Layer 3 + MFCC 16,000</a:t>
            </a:r>
            <a:endParaRPr kumimoji="0" lang="en-US" altLang="ko-Kore-KR" sz="2400" b="1" strike="noStrike" kern="1200" cap="none" spc="0" normalizeH="0" baseline="0" noProof="0" dirty="0">
              <a:ln>
                <a:noFill/>
              </a:ln>
              <a:solidFill>
                <a:srgbClr val="555960"/>
              </a:solidFill>
              <a:effectLst/>
              <a:highlight>
                <a:srgbClr val="F0CCB4"/>
              </a:highlight>
              <a:uLnTx/>
              <a:uFillTx/>
              <a:latin typeface="Franklin Gothic Demi Cond" panose="020B0603020102020204" pitchFamily="34" charset="0"/>
              <a:ea typeface="+mn-ea"/>
              <a:cs typeface="+mn-cs"/>
            </a:endParaRPr>
          </a:p>
        </p:txBody>
      </p:sp>
    </p:spTree>
    <p:extLst>
      <p:ext uri="{BB962C8B-B14F-4D97-AF65-F5344CB8AC3E}">
        <p14:creationId xmlns:p14="http://schemas.microsoft.com/office/powerpoint/2010/main" val="4027995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latin typeface="Franklin Gothic Medium"/>
              </a:rPr>
              <a:t>Demo</a:t>
            </a:r>
            <a:endParaRPr lang="en-US"/>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25</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6" descr="전자기기, 어댑터이(가) 표시된 사진&#10;&#10;자동 생성된 설명">
            <a:extLst>
              <a:ext uri="{FF2B5EF4-FFF2-40B4-BE49-F238E27FC236}">
                <a16:creationId xmlns:a16="http://schemas.microsoft.com/office/drawing/2014/main" id="{B6A5803F-78F2-3A0F-41DC-44A460CB087D}"/>
              </a:ext>
            </a:extLst>
          </p:cNvPr>
          <p:cNvPicPr>
            <a:picLocks noChangeAspect="1"/>
          </p:cNvPicPr>
          <p:nvPr/>
        </p:nvPicPr>
        <p:blipFill>
          <a:blip r:embed="rId3"/>
          <a:stretch>
            <a:fillRect/>
          </a:stretch>
        </p:blipFill>
        <p:spPr>
          <a:xfrm>
            <a:off x="1417608" y="1220994"/>
            <a:ext cx="6323161" cy="4775445"/>
          </a:xfrm>
          <a:prstGeom prst="rect">
            <a:avLst/>
          </a:prstGeom>
        </p:spPr>
      </p:pic>
    </p:spTree>
    <p:extLst>
      <p:ext uri="{BB962C8B-B14F-4D97-AF65-F5344CB8AC3E}">
        <p14:creationId xmlns:p14="http://schemas.microsoft.com/office/powerpoint/2010/main" val="43008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latin typeface="Franklin Gothic Medium"/>
              </a:rPr>
              <a:t>Demo</a:t>
            </a:r>
            <a:endParaRPr lang="en-US"/>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26</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796998-DA21-0DE5-AB1C-40DECD9A76CA}"/>
              </a:ext>
            </a:extLst>
          </p:cNvPr>
          <p:cNvSpPr txBox="1"/>
          <p:nvPr/>
        </p:nvSpPr>
        <p:spPr>
          <a:xfrm>
            <a:off x="1181034" y="5542078"/>
            <a:ext cx="6781932" cy="461665"/>
          </a:xfrm>
          <a:prstGeom prst="rect">
            <a:avLst/>
          </a:prstGeom>
          <a:solidFill>
            <a:schemeClr val="accent2"/>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dirty="0">
                <a:latin typeface="Franklin Gothic Medium Cond"/>
                <a:ea typeface="돋움"/>
              </a:rPr>
              <a:t>Coyote = 1 / Non-Coyote = 0</a:t>
            </a:r>
            <a:endParaRPr lang="ko-KR" dirty="0"/>
          </a:p>
        </p:txBody>
      </p:sp>
      <p:pic>
        <p:nvPicPr>
          <p:cNvPr id="5" name="demo_ver3">
            <a:hlinkClick r:id="" action="ppaction://media"/>
            <a:extLst>
              <a:ext uri="{FF2B5EF4-FFF2-40B4-BE49-F238E27FC236}">
                <a16:creationId xmlns:a16="http://schemas.microsoft.com/office/drawing/2014/main" id="{CBD2421F-9489-4C9F-9CC6-72C949866B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6617" y="1328738"/>
            <a:ext cx="7146925" cy="4022725"/>
          </a:xfrm>
          <a:prstGeom prst="rect">
            <a:avLst/>
          </a:prstGeom>
        </p:spPr>
      </p:pic>
    </p:spTree>
    <p:extLst>
      <p:ext uri="{BB962C8B-B14F-4D97-AF65-F5344CB8AC3E}">
        <p14:creationId xmlns:p14="http://schemas.microsoft.com/office/powerpoint/2010/main" val="12072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t>Contribution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958749" y="3308769"/>
            <a:ext cx="6925732" cy="2383661"/>
          </a:xfrm>
        </p:spPr>
        <p:txBody>
          <a:bodyPr vert="horz" lIns="0" tIns="0" rIns="0" bIns="0" rtlCol="0" anchor="t">
            <a:normAutofit fontScale="92500"/>
          </a:bodyPr>
          <a:lstStyle/>
          <a:p>
            <a:pPr>
              <a:spcAft>
                <a:spcPts val="600"/>
              </a:spcAft>
            </a:pPr>
            <a:r>
              <a:rPr lang="en-US" altLang="ko-KR" sz="2800" dirty="0">
                <a:solidFill>
                  <a:srgbClr val="000000"/>
                </a:solidFill>
                <a:latin typeface="Franklin Gothic Medium Cond"/>
                <a:ea typeface="돋움"/>
              </a:rPr>
              <a:t>Increase</a:t>
            </a:r>
            <a:r>
              <a:rPr lang="ko-KR" altLang="en-US" sz="2800" dirty="0">
                <a:solidFill>
                  <a:srgbClr val="000000"/>
                </a:solidFill>
                <a:latin typeface="Franklin Gothic Medium Cond"/>
                <a:ea typeface="돋움"/>
              </a:rPr>
              <a:t> </a:t>
            </a:r>
            <a:r>
              <a:rPr lang="en-US" altLang="ko-KR" sz="2800" dirty="0">
                <a:solidFill>
                  <a:srgbClr val="000000"/>
                </a:solidFill>
                <a:latin typeface="Franklin Gothic Medium Cond"/>
                <a:ea typeface="돋움"/>
              </a:rPr>
              <a:t>efficiency</a:t>
            </a:r>
            <a:r>
              <a:rPr lang="en-US" altLang="ko-KR" sz="2800" dirty="0">
                <a:latin typeface="Franklin Gothic Medium Cond"/>
                <a:ea typeface="돋움"/>
              </a:rPr>
              <a:t> in </a:t>
            </a:r>
            <a:r>
              <a:rPr lang="en-US" altLang="ko-KR" sz="2800" dirty="0">
                <a:highlight>
                  <a:srgbClr val="ECE3D3"/>
                </a:highlight>
                <a:latin typeface="Franklin Gothic Medium Cond"/>
                <a:ea typeface="돋움"/>
              </a:rPr>
              <a:t>managing coyotes</a:t>
            </a:r>
          </a:p>
          <a:p>
            <a:pPr marL="0" indent="0">
              <a:buNone/>
            </a:pPr>
            <a:r>
              <a:rPr lang="en-US" altLang="ko-KR" sz="2400" dirty="0">
                <a:latin typeface="Franklin Gothic Medium Cond"/>
                <a:ea typeface="돋움"/>
              </a:rPr>
              <a:t>	</a:t>
            </a:r>
            <a:r>
              <a:rPr lang="ko-KR" altLang="en-US" sz="2400" dirty="0">
                <a:latin typeface="Franklin Gothic Medium Cond"/>
                <a:ea typeface="돋움"/>
              </a:rPr>
              <a:t>➡ </a:t>
            </a:r>
            <a:r>
              <a:rPr lang="ko-KR" altLang="en-US" sz="2400" dirty="0" err="1">
                <a:latin typeface="Franklin Gothic Medium Cond"/>
                <a:ea typeface="돋움"/>
              </a:rPr>
              <a:t>By</a:t>
            </a:r>
            <a:r>
              <a:rPr lang="ko-KR" altLang="en-US" sz="2400" dirty="0">
                <a:latin typeface="Franklin Gothic Medium Cond"/>
                <a:ea typeface="돋움"/>
              </a:rPr>
              <a:t> </a:t>
            </a:r>
            <a:r>
              <a:rPr lang="en-US" altLang="ko-KR" sz="2400" dirty="0">
                <a:latin typeface="Franklin Gothic Medium Cond"/>
                <a:ea typeface="돋움"/>
              </a:rPr>
              <a:t>informing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surrounding</a:t>
            </a:r>
            <a:r>
              <a:rPr lang="ko-KR" altLang="en-US" sz="2400" dirty="0">
                <a:latin typeface="Franklin Gothic Medium Cond"/>
                <a:ea typeface="돋움"/>
              </a:rPr>
              <a:t> </a:t>
            </a:r>
            <a:r>
              <a:rPr lang="en-US" altLang="ko-KR" sz="2400" dirty="0">
                <a:latin typeface="Franklin Gothic Medium Cond"/>
                <a:ea typeface="돋움"/>
              </a:rPr>
              <a:t>farms</a:t>
            </a:r>
            <a:r>
              <a:rPr lang="ko-KR" altLang="en-US" sz="2400" dirty="0">
                <a:latin typeface="Franklin Gothic Medium Cond"/>
                <a:ea typeface="돋움"/>
              </a:rPr>
              <a:t> </a:t>
            </a:r>
            <a:r>
              <a:rPr lang="en-US" altLang="ko-KR" sz="2400" dirty="0">
                <a:latin typeface="Franklin Gothic Medium Cond"/>
                <a:ea typeface="돋움"/>
              </a:rPr>
              <a:t>to</a:t>
            </a:r>
            <a:r>
              <a:rPr lang="ko-KR" altLang="en-US" sz="2400" dirty="0">
                <a:latin typeface="Franklin Gothic Medium Cond"/>
                <a:ea typeface="돋움"/>
              </a:rPr>
              <a:t> </a:t>
            </a:r>
            <a:r>
              <a:rPr lang="en-US" altLang="ko-KR" sz="2400" dirty="0">
                <a:latin typeface="Franklin Gothic Medium Cond"/>
                <a:ea typeface="돋움"/>
              </a:rPr>
              <a:t>prevent</a:t>
            </a:r>
            <a:r>
              <a:rPr lang="ko-KR" altLang="en-US" sz="2400" dirty="0">
                <a:latin typeface="Franklin Gothic Medium Cond"/>
                <a:ea typeface="돋움"/>
              </a:rPr>
              <a:t> </a:t>
            </a:r>
            <a:r>
              <a:rPr lang="en-US" altLang="ko-KR" sz="2400" dirty="0">
                <a:latin typeface="Franklin Gothic Medium Cond"/>
                <a:ea typeface="돋움"/>
              </a:rPr>
              <a:t>damage,</a:t>
            </a:r>
            <a:r>
              <a:rPr lang="ko-KR" altLang="en-US" sz="2400" dirty="0">
                <a:latin typeface="Franklin Gothic Medium Cond"/>
                <a:ea typeface="돋움"/>
              </a:rPr>
              <a:t>   </a:t>
            </a:r>
          </a:p>
          <a:p>
            <a:pPr>
              <a:buNone/>
            </a:pPr>
            <a:r>
              <a:rPr lang="ko-KR" altLang="en-US" sz="2400" dirty="0">
                <a:latin typeface="Franklin Gothic Medium Cond"/>
                <a:ea typeface="돋움"/>
              </a:rPr>
              <a:t>                </a:t>
            </a:r>
            <a:r>
              <a:rPr lang="en-US" altLang="ko-KR" sz="2400" dirty="0">
                <a:latin typeface="Franklin Gothic Medium Cond"/>
                <a:ea typeface="돋움"/>
              </a:rPr>
              <a:t>using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frequency</a:t>
            </a:r>
            <a:r>
              <a:rPr lang="ko-KR" altLang="en-US" sz="2400" dirty="0">
                <a:latin typeface="Franklin Gothic Medium Cond"/>
                <a:ea typeface="돋움"/>
              </a:rPr>
              <a:t> </a:t>
            </a:r>
            <a:r>
              <a:rPr lang="en-US" altLang="ko-KR" sz="2400" dirty="0">
                <a:latin typeface="Franklin Gothic Medium Cond"/>
                <a:ea typeface="돋움"/>
              </a:rPr>
              <a:t>that</a:t>
            </a:r>
            <a:r>
              <a:rPr lang="ko-KR" altLang="en-US" sz="2400" dirty="0">
                <a:latin typeface="Franklin Gothic Medium Cond"/>
                <a:ea typeface="돋움"/>
              </a:rPr>
              <a:t> </a:t>
            </a:r>
            <a:r>
              <a:rPr lang="en-US" altLang="ko-KR" sz="2400" dirty="0">
                <a:latin typeface="Franklin Gothic Medium Cond"/>
                <a:ea typeface="돋움"/>
              </a:rPr>
              <a:t>coyotes</a:t>
            </a:r>
            <a:r>
              <a:rPr lang="ko-KR" altLang="en-US" sz="2400" dirty="0">
                <a:latin typeface="Franklin Gothic Medium Cond"/>
                <a:ea typeface="돋움"/>
              </a:rPr>
              <a:t> </a:t>
            </a:r>
            <a:r>
              <a:rPr lang="en-US" altLang="ko-KR" sz="2400" dirty="0">
                <a:latin typeface="Franklin Gothic Medium Cond"/>
                <a:ea typeface="돋움"/>
              </a:rPr>
              <a:t>dislike.</a:t>
            </a:r>
            <a:r>
              <a:rPr lang="ko-KR" altLang="en-US" sz="2400" dirty="0">
                <a:latin typeface="Franklin Gothic Medium Cond"/>
                <a:ea typeface="돋움"/>
              </a:rPr>
              <a:t> </a:t>
            </a:r>
            <a:endParaRPr lang="ko-KR" altLang="en-US" sz="2400" dirty="0"/>
          </a:p>
          <a:p>
            <a:pPr marL="0" indent="0">
              <a:buNone/>
            </a:pPr>
            <a:endParaRPr lang="en-US" altLang="ko-KR" sz="2400" dirty="0">
              <a:solidFill>
                <a:srgbClr val="000000"/>
              </a:solidFill>
              <a:ea typeface="돋움"/>
            </a:endParaRPr>
          </a:p>
          <a:p>
            <a:pPr>
              <a:spcAft>
                <a:spcPts val="600"/>
              </a:spcAft>
            </a:pPr>
            <a:r>
              <a:rPr lang="ko-KR" altLang="ko-KR" sz="2800" dirty="0" err="1">
                <a:highlight>
                  <a:srgbClr val="ECE3D3"/>
                </a:highlight>
                <a:latin typeface="Franklin Gothic Medium Cond"/>
                <a:ea typeface="돋움"/>
              </a:rPr>
              <a:t>Reduce</a:t>
            </a:r>
            <a:r>
              <a:rPr lang="ko-KR" altLang="ko-KR" sz="2800" dirty="0">
                <a:latin typeface="Franklin Gothic Medium Cond"/>
                <a:ea typeface="돋움"/>
              </a:rPr>
              <a:t> </a:t>
            </a:r>
            <a:r>
              <a:rPr lang="ko-KR" altLang="ko-KR" sz="2800" dirty="0" err="1">
                <a:latin typeface="Franklin Gothic Medium Cond"/>
                <a:ea typeface="돋움"/>
              </a:rPr>
              <a:t>livestock</a:t>
            </a:r>
            <a:r>
              <a:rPr lang="ko-KR" altLang="ko-KR" sz="2800" dirty="0">
                <a:latin typeface="Franklin Gothic Medium Cond"/>
                <a:ea typeface="돋움"/>
              </a:rPr>
              <a:t>, </a:t>
            </a:r>
            <a:r>
              <a:rPr lang="ko-KR" altLang="ko-KR" sz="2800" dirty="0" err="1">
                <a:latin typeface="Franklin Gothic Medium Cond"/>
                <a:ea typeface="돋움"/>
              </a:rPr>
              <a:t>human</a:t>
            </a:r>
            <a:r>
              <a:rPr lang="ko-KR" altLang="ko-KR" sz="2800" dirty="0">
                <a:latin typeface="Franklin Gothic Medium Cond"/>
                <a:ea typeface="돋움"/>
              </a:rPr>
              <a:t> </a:t>
            </a:r>
            <a:r>
              <a:rPr lang="ko-KR" altLang="ko-KR" sz="2800" dirty="0" err="1">
                <a:latin typeface="Franklin Gothic Medium Cond"/>
                <a:ea typeface="돋움"/>
              </a:rPr>
              <a:t>costs</a:t>
            </a:r>
            <a:r>
              <a:rPr lang="ko-KR" altLang="ko-KR" sz="2800" dirty="0">
                <a:latin typeface="Franklin Gothic Medium Cond"/>
                <a:ea typeface="돋움"/>
              </a:rPr>
              <a:t>, and </a:t>
            </a:r>
            <a:r>
              <a:rPr lang="ko-KR" altLang="ko-KR" sz="2800" dirty="0" err="1">
                <a:latin typeface="Franklin Gothic Medium Cond"/>
                <a:ea typeface="돋움"/>
              </a:rPr>
              <a:t>crops</a:t>
            </a:r>
            <a:r>
              <a:rPr lang="ko-KR" altLang="ko-KR" sz="2800" dirty="0">
                <a:latin typeface="Franklin Gothic Medium Cond"/>
                <a:ea typeface="돋움"/>
              </a:rPr>
              <a:t> </a:t>
            </a:r>
            <a:r>
              <a:rPr lang="ko-KR" altLang="ko-KR" sz="2800" dirty="0" err="1">
                <a:highlight>
                  <a:srgbClr val="ECE3D3"/>
                </a:highlight>
                <a:latin typeface="Franklin Gothic Medium Cond"/>
                <a:ea typeface="돋움"/>
              </a:rPr>
              <a:t>damage</a:t>
            </a:r>
            <a:endParaRPr lang="en-US" altLang="ko-KR" sz="2800" dirty="0">
              <a:highlight>
                <a:srgbClr val="ECE3D3"/>
              </a:highlight>
              <a:latin typeface="Franklin Gothic Medium Cond"/>
              <a:ea typeface="돋움"/>
            </a:endParaRPr>
          </a:p>
          <a:p>
            <a:pPr marL="0" indent="0">
              <a:buNone/>
            </a:pPr>
            <a:r>
              <a:rPr lang="en-US" altLang="ko-KR" sz="2400" dirty="0">
                <a:solidFill>
                  <a:srgbClr val="000000"/>
                </a:solidFill>
                <a:latin typeface="Franklin Gothic Medium Cond"/>
                <a:ea typeface="돋움"/>
              </a:rPr>
              <a:t>	</a:t>
            </a:r>
            <a:r>
              <a:rPr lang="ko-KR" altLang="en-US" sz="2400" dirty="0">
                <a:solidFill>
                  <a:srgbClr val="000000"/>
                </a:solidFill>
                <a:latin typeface="Franklin Gothic Medium Cond"/>
                <a:ea typeface="돋움"/>
              </a:rPr>
              <a:t>➡ </a:t>
            </a:r>
            <a:r>
              <a:rPr lang="en-US" altLang="ko-KR" sz="2400" dirty="0">
                <a:solidFill>
                  <a:srgbClr val="000000"/>
                </a:solidFill>
                <a:latin typeface="Franklin Gothic Medium Cond"/>
                <a:ea typeface="돋움"/>
              </a:rPr>
              <a:t>By commercialization of coyote detection technology</a:t>
            </a:r>
            <a:endParaRPr lang="en-US" altLang="ko-KR" sz="2400" dirty="0">
              <a:solidFill>
                <a:srgbClr val="262626"/>
              </a:solidFill>
              <a:latin typeface="Franklin Gothic Medium Cond"/>
              <a:ea typeface="돋움" panose="020B0600000101010101" pitchFamily="34" charset="-127"/>
            </a:endParaRPr>
          </a:p>
          <a:p>
            <a:pPr marL="0" indent="0">
              <a:buNone/>
            </a:pPr>
            <a:endParaRPr lang="en-US" altLang="ko-KR" sz="2400" dirty="0">
              <a:solidFill>
                <a:srgbClr val="000000"/>
              </a:solidFill>
              <a:latin typeface="Franklin Gothic Medium Cond"/>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27</a:t>
            </a:fld>
            <a:endParaRPr lang="en-US"/>
          </a:p>
        </p:txBody>
      </p:sp>
      <p:grpSp>
        <p:nvGrpSpPr>
          <p:cNvPr id="3081" name="그룹 3080">
            <a:extLst>
              <a:ext uri="{FF2B5EF4-FFF2-40B4-BE49-F238E27FC236}">
                <a16:creationId xmlns:a16="http://schemas.microsoft.com/office/drawing/2014/main" id="{C50B4F4E-ACB4-F147-FDCC-6081E57E9F76}"/>
              </a:ext>
            </a:extLst>
          </p:cNvPr>
          <p:cNvGrpSpPr/>
          <p:nvPr/>
        </p:nvGrpSpPr>
        <p:grpSpPr>
          <a:xfrm>
            <a:off x="6629400" y="4021281"/>
            <a:ext cx="2976391" cy="2833775"/>
            <a:chOff x="242392" y="1566329"/>
            <a:chExt cx="3486925" cy="3546948"/>
          </a:xfrm>
        </p:grpSpPr>
        <p:pic>
          <p:nvPicPr>
            <p:cNvPr id="3082" name="Picture 2" descr="Physical map of Indiana">
              <a:extLst>
                <a:ext uri="{FF2B5EF4-FFF2-40B4-BE49-F238E27FC236}">
                  <a16:creationId xmlns:a16="http://schemas.microsoft.com/office/drawing/2014/main" id="{47864E99-7498-6457-F3E1-5845CEDD2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01" t="7340" r="32108" b="20075"/>
            <a:stretch/>
          </p:blipFill>
          <p:spPr bwMode="auto">
            <a:xfrm>
              <a:off x="1515035" y="1856275"/>
              <a:ext cx="1326777" cy="2778478"/>
            </a:xfrm>
            <a:prstGeom prst="rect">
              <a:avLst/>
            </a:prstGeom>
            <a:noFill/>
            <a:extLst>
              <a:ext uri="{909E8E84-426E-40DD-AFC4-6F175D3DCCD1}">
                <a14:hiddenFill xmlns:a14="http://schemas.microsoft.com/office/drawing/2010/main">
                  <a:solidFill>
                    <a:srgbClr val="FFFFFF"/>
                  </a:solidFill>
                </a14:hiddenFill>
              </a:ext>
            </a:extLst>
          </p:spPr>
        </p:pic>
        <p:pic>
          <p:nvPicPr>
            <p:cNvPr id="3083" name="그림 3082">
              <a:extLst>
                <a:ext uri="{FF2B5EF4-FFF2-40B4-BE49-F238E27FC236}">
                  <a16:creationId xmlns:a16="http://schemas.microsoft.com/office/drawing/2014/main" id="{CC49C779-9E46-D530-736D-08780C8E1D8C}"/>
                </a:ext>
              </a:extLst>
            </p:cNvPr>
            <p:cNvPicPr>
              <a:picLocks noChangeAspect="1"/>
            </p:cNvPicPr>
            <p:nvPr/>
          </p:nvPicPr>
          <p:blipFill>
            <a:blip r:embed="rId4"/>
            <a:srcRect/>
            <a:stretch>
              <a:fillRect/>
            </a:stretch>
          </p:blipFill>
          <p:spPr>
            <a:xfrm>
              <a:off x="242392" y="1566329"/>
              <a:ext cx="3486925" cy="3546948"/>
            </a:xfrm>
            <a:custGeom>
              <a:avLst/>
              <a:gdLst>
                <a:gd name="connsiteX0" fmla="*/ 1327426 w 3545261"/>
                <a:gd name="connsiteY0" fmla="*/ 591239 h 3606290"/>
                <a:gd name="connsiteX1" fmla="*/ 1327426 w 3545261"/>
                <a:gd name="connsiteY1" fmla="*/ 3015051 h 3606290"/>
                <a:gd name="connsiteX2" fmla="*/ 2478268 w 3545261"/>
                <a:gd name="connsiteY2" fmla="*/ 3015051 h 3606290"/>
                <a:gd name="connsiteX3" fmla="*/ 2478268 w 3545261"/>
                <a:gd name="connsiteY3" fmla="*/ 2826816 h 3606290"/>
                <a:gd name="connsiteX4" fmla="*/ 2598441 w 3545261"/>
                <a:gd name="connsiteY4" fmla="*/ 2826816 h 3606290"/>
                <a:gd name="connsiteX5" fmla="*/ 2598441 w 3545261"/>
                <a:gd name="connsiteY5" fmla="*/ 2459045 h 3606290"/>
                <a:gd name="connsiteX6" fmla="*/ 2478268 w 3545261"/>
                <a:gd name="connsiteY6" fmla="*/ 2459045 h 3606290"/>
                <a:gd name="connsiteX7" fmla="*/ 2478268 w 3545261"/>
                <a:gd name="connsiteY7" fmla="*/ 591239 h 3606290"/>
                <a:gd name="connsiteX8" fmla="*/ 1225884 w 3545261"/>
                <a:gd name="connsiteY8" fmla="*/ 0 h 3606290"/>
                <a:gd name="connsiteX9" fmla="*/ 2702874 w 3545261"/>
                <a:gd name="connsiteY9" fmla="*/ 0 h 3606290"/>
                <a:gd name="connsiteX10" fmla="*/ 2702874 w 3545261"/>
                <a:gd name="connsiteY10" fmla="*/ 1240533 h 3606290"/>
                <a:gd name="connsiteX11" fmla="*/ 3545261 w 3545261"/>
                <a:gd name="connsiteY11" fmla="*/ 1240533 h 3606290"/>
                <a:gd name="connsiteX12" fmla="*/ 3545261 w 3545261"/>
                <a:gd name="connsiteY12" fmla="*/ 2790240 h 3606290"/>
                <a:gd name="connsiteX13" fmla="*/ 2702874 w 3545261"/>
                <a:gd name="connsiteY13" fmla="*/ 2790240 h 3606290"/>
                <a:gd name="connsiteX14" fmla="*/ 2702874 w 3545261"/>
                <a:gd name="connsiteY14" fmla="*/ 3606290 h 3606290"/>
                <a:gd name="connsiteX15" fmla="*/ 246400 w 3545261"/>
                <a:gd name="connsiteY15" fmla="*/ 3606290 h 3606290"/>
                <a:gd name="connsiteX16" fmla="*/ 270335 w 3545261"/>
                <a:gd name="connsiteY16" fmla="*/ 3587475 h 3606290"/>
                <a:gd name="connsiteX17" fmla="*/ 473634 w 3545261"/>
                <a:gd name="connsiteY17" fmla="*/ 3308462 h 3606290"/>
                <a:gd name="connsiteX18" fmla="*/ 531113 w 3545261"/>
                <a:gd name="connsiteY18" fmla="*/ 2795882 h 3606290"/>
                <a:gd name="connsiteX19" fmla="*/ 148324 w 3545261"/>
                <a:gd name="connsiteY19" fmla="*/ 3141591 h 3606290"/>
                <a:gd name="connsiteX20" fmla="*/ 44832 w 3545261"/>
                <a:gd name="connsiteY20" fmla="*/ 3587969 h 3606290"/>
                <a:gd name="connsiteX21" fmla="*/ 52808 w 3545261"/>
                <a:gd name="connsiteY21" fmla="*/ 3606290 h 3606290"/>
                <a:gd name="connsiteX22" fmla="*/ 0 w 3545261"/>
                <a:gd name="connsiteY22" fmla="*/ 3606290 h 3606290"/>
                <a:gd name="connsiteX23" fmla="*/ 0 w 3545261"/>
                <a:gd name="connsiteY23" fmla="*/ 1206060 h 3606290"/>
                <a:gd name="connsiteX24" fmla="*/ 1225884 w 3545261"/>
                <a:gd name="connsiteY24" fmla="*/ 1206060 h 360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45261" h="3606290">
                  <a:moveTo>
                    <a:pt x="1327426" y="591239"/>
                  </a:moveTo>
                  <a:lnTo>
                    <a:pt x="1327426" y="3015051"/>
                  </a:lnTo>
                  <a:lnTo>
                    <a:pt x="2478268" y="3015051"/>
                  </a:lnTo>
                  <a:lnTo>
                    <a:pt x="2478268" y="2826816"/>
                  </a:lnTo>
                  <a:lnTo>
                    <a:pt x="2598441" y="2826816"/>
                  </a:lnTo>
                  <a:lnTo>
                    <a:pt x="2598441" y="2459045"/>
                  </a:lnTo>
                  <a:lnTo>
                    <a:pt x="2478268" y="2459045"/>
                  </a:lnTo>
                  <a:lnTo>
                    <a:pt x="2478268" y="591239"/>
                  </a:lnTo>
                  <a:close/>
                  <a:moveTo>
                    <a:pt x="1225884" y="0"/>
                  </a:moveTo>
                  <a:lnTo>
                    <a:pt x="2702874" y="0"/>
                  </a:lnTo>
                  <a:lnTo>
                    <a:pt x="2702874" y="1240533"/>
                  </a:lnTo>
                  <a:lnTo>
                    <a:pt x="3545261" y="1240533"/>
                  </a:lnTo>
                  <a:lnTo>
                    <a:pt x="3545261" y="2790240"/>
                  </a:lnTo>
                  <a:lnTo>
                    <a:pt x="2702874" y="2790240"/>
                  </a:lnTo>
                  <a:lnTo>
                    <a:pt x="2702874" y="3606290"/>
                  </a:lnTo>
                  <a:lnTo>
                    <a:pt x="246400" y="3606290"/>
                  </a:lnTo>
                  <a:lnTo>
                    <a:pt x="270335" y="3587475"/>
                  </a:lnTo>
                  <a:cubicBezTo>
                    <a:pt x="339606" y="3524914"/>
                    <a:pt x="412846" y="3426967"/>
                    <a:pt x="473634" y="3308462"/>
                  </a:cubicBezTo>
                  <a:cubicBezTo>
                    <a:pt x="595211" y="3071452"/>
                    <a:pt x="620945" y="2841962"/>
                    <a:pt x="531113" y="2795882"/>
                  </a:cubicBezTo>
                  <a:cubicBezTo>
                    <a:pt x="441281" y="2749802"/>
                    <a:pt x="269901" y="2904581"/>
                    <a:pt x="148324" y="3141591"/>
                  </a:cubicBezTo>
                  <a:cubicBezTo>
                    <a:pt x="57142" y="3319348"/>
                    <a:pt x="19871" y="3492875"/>
                    <a:pt x="44832" y="3587969"/>
                  </a:cubicBezTo>
                  <a:lnTo>
                    <a:pt x="52808" y="3606290"/>
                  </a:lnTo>
                  <a:lnTo>
                    <a:pt x="0" y="3606290"/>
                  </a:lnTo>
                  <a:lnTo>
                    <a:pt x="0" y="1206060"/>
                  </a:lnTo>
                  <a:lnTo>
                    <a:pt x="1225884" y="1206060"/>
                  </a:lnTo>
                  <a:close/>
                </a:path>
              </a:pathLst>
            </a:custGeom>
          </p:spPr>
        </p:pic>
        <p:grpSp>
          <p:nvGrpSpPr>
            <p:cNvPr id="3084" name="그룹 3083">
              <a:extLst>
                <a:ext uri="{FF2B5EF4-FFF2-40B4-BE49-F238E27FC236}">
                  <a16:creationId xmlns:a16="http://schemas.microsoft.com/office/drawing/2014/main" id="{D8693543-DAF1-1CA3-59B4-F38F1C0DD35E}"/>
                </a:ext>
              </a:extLst>
            </p:cNvPr>
            <p:cNvGrpSpPr/>
            <p:nvPr/>
          </p:nvGrpSpPr>
          <p:grpSpPr>
            <a:xfrm>
              <a:off x="1835229" y="2493076"/>
              <a:ext cx="150601" cy="242636"/>
              <a:chOff x="4960367" y="2133982"/>
              <a:chExt cx="222886" cy="359094"/>
            </a:xfrm>
          </p:grpSpPr>
          <p:pic>
            <p:nvPicPr>
              <p:cNvPr id="3097" name="그래픽 3096">
                <a:extLst>
                  <a:ext uri="{FF2B5EF4-FFF2-40B4-BE49-F238E27FC236}">
                    <a16:creationId xmlns:a16="http://schemas.microsoft.com/office/drawing/2014/main" id="{7275E68A-9DCC-A38C-6164-9D420145D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8" name="타원 3097">
                <a:extLst>
                  <a:ext uri="{FF2B5EF4-FFF2-40B4-BE49-F238E27FC236}">
                    <a16:creationId xmlns:a16="http://schemas.microsoft.com/office/drawing/2014/main" id="{3FA128B3-C9A0-5BEA-77F9-FEA9CD82B904}"/>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9" name="그림 3098">
                <a:extLst>
                  <a:ext uri="{FF2B5EF4-FFF2-40B4-BE49-F238E27FC236}">
                    <a16:creationId xmlns:a16="http://schemas.microsoft.com/office/drawing/2014/main" id="{1248761E-AE34-4F7A-C61F-B248D50A14A9}"/>
                  </a:ext>
                </a:extLst>
              </p:cNvPr>
              <p:cNvPicPr>
                <a:picLocks noChangeAspect="1"/>
              </p:cNvPicPr>
              <p:nvPr/>
            </p:nvPicPr>
            <p:blipFill>
              <a:blip r:embed="rId7">
                <a:lum bright="70000" contrast="-70000"/>
              </a:blip>
              <a:stretch>
                <a:fillRect/>
              </a:stretch>
            </p:blipFill>
            <p:spPr>
              <a:xfrm>
                <a:off x="4984008" y="2159565"/>
                <a:ext cx="181296" cy="181293"/>
              </a:xfrm>
              <a:prstGeom prst="rect">
                <a:avLst/>
              </a:prstGeom>
            </p:spPr>
          </p:pic>
        </p:grpSp>
        <p:grpSp>
          <p:nvGrpSpPr>
            <p:cNvPr id="3085" name="그룹 3084">
              <a:extLst>
                <a:ext uri="{FF2B5EF4-FFF2-40B4-BE49-F238E27FC236}">
                  <a16:creationId xmlns:a16="http://schemas.microsoft.com/office/drawing/2014/main" id="{F09885A7-9BC6-A98A-00D4-56900EF2AE40}"/>
                </a:ext>
              </a:extLst>
            </p:cNvPr>
            <p:cNvGrpSpPr/>
            <p:nvPr/>
          </p:nvGrpSpPr>
          <p:grpSpPr>
            <a:xfrm>
              <a:off x="2444852" y="2228498"/>
              <a:ext cx="150602" cy="242636"/>
              <a:chOff x="4960367" y="2133982"/>
              <a:chExt cx="222886" cy="359094"/>
            </a:xfrm>
          </p:grpSpPr>
          <p:pic>
            <p:nvPicPr>
              <p:cNvPr id="3094" name="그래픽 3093">
                <a:extLst>
                  <a:ext uri="{FF2B5EF4-FFF2-40B4-BE49-F238E27FC236}">
                    <a16:creationId xmlns:a16="http://schemas.microsoft.com/office/drawing/2014/main" id="{A527809A-52DE-AC6C-A2AD-B14080C33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5" name="타원 3094">
                <a:extLst>
                  <a:ext uri="{FF2B5EF4-FFF2-40B4-BE49-F238E27FC236}">
                    <a16:creationId xmlns:a16="http://schemas.microsoft.com/office/drawing/2014/main" id="{0A3E04B7-1C41-00AD-DE57-FDB60AB66EC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6" name="그림 3095">
                <a:extLst>
                  <a:ext uri="{FF2B5EF4-FFF2-40B4-BE49-F238E27FC236}">
                    <a16:creationId xmlns:a16="http://schemas.microsoft.com/office/drawing/2014/main" id="{A7699581-BE0D-9A0B-F7EF-E8EAB075E72C}"/>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6" name="그룹 3085">
              <a:extLst>
                <a:ext uri="{FF2B5EF4-FFF2-40B4-BE49-F238E27FC236}">
                  <a16:creationId xmlns:a16="http://schemas.microsoft.com/office/drawing/2014/main" id="{A0F9173C-5178-BD20-7E97-644879E07F57}"/>
                </a:ext>
              </a:extLst>
            </p:cNvPr>
            <p:cNvGrpSpPr/>
            <p:nvPr/>
          </p:nvGrpSpPr>
          <p:grpSpPr>
            <a:xfrm>
              <a:off x="1684650" y="3879653"/>
              <a:ext cx="150602" cy="242636"/>
              <a:chOff x="4960367" y="2133982"/>
              <a:chExt cx="222886" cy="359094"/>
            </a:xfrm>
          </p:grpSpPr>
          <p:pic>
            <p:nvPicPr>
              <p:cNvPr id="3091" name="그래픽 3090">
                <a:extLst>
                  <a:ext uri="{FF2B5EF4-FFF2-40B4-BE49-F238E27FC236}">
                    <a16:creationId xmlns:a16="http://schemas.microsoft.com/office/drawing/2014/main" id="{4901C438-1A23-513B-34E4-6AF18113C9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2" name="타원 3091">
                <a:extLst>
                  <a:ext uri="{FF2B5EF4-FFF2-40B4-BE49-F238E27FC236}">
                    <a16:creationId xmlns:a16="http://schemas.microsoft.com/office/drawing/2014/main" id="{FF718E7B-4729-C250-E3AD-894BCB507807}"/>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3" name="그림 3092">
                <a:extLst>
                  <a:ext uri="{FF2B5EF4-FFF2-40B4-BE49-F238E27FC236}">
                    <a16:creationId xmlns:a16="http://schemas.microsoft.com/office/drawing/2014/main" id="{D201837D-5F50-3E16-26B7-5C49DB2A6339}"/>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7" name="그룹 3086">
              <a:extLst>
                <a:ext uri="{FF2B5EF4-FFF2-40B4-BE49-F238E27FC236}">
                  <a16:creationId xmlns:a16="http://schemas.microsoft.com/office/drawing/2014/main" id="{D52751DC-7BCB-3095-263A-631BF37736BC}"/>
                </a:ext>
              </a:extLst>
            </p:cNvPr>
            <p:cNvGrpSpPr/>
            <p:nvPr/>
          </p:nvGrpSpPr>
          <p:grpSpPr>
            <a:xfrm>
              <a:off x="2567350" y="4122289"/>
              <a:ext cx="150602" cy="242636"/>
              <a:chOff x="4960367" y="2133982"/>
              <a:chExt cx="222886" cy="359094"/>
            </a:xfrm>
          </p:grpSpPr>
          <p:pic>
            <p:nvPicPr>
              <p:cNvPr id="3088" name="그래픽 3087">
                <a:extLst>
                  <a:ext uri="{FF2B5EF4-FFF2-40B4-BE49-F238E27FC236}">
                    <a16:creationId xmlns:a16="http://schemas.microsoft.com/office/drawing/2014/main" id="{42537DD9-35A7-B06D-448A-B5521D0526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89" name="타원 3088">
                <a:extLst>
                  <a:ext uri="{FF2B5EF4-FFF2-40B4-BE49-F238E27FC236}">
                    <a16:creationId xmlns:a16="http://schemas.microsoft.com/office/drawing/2014/main" id="{A3489194-AE64-EFC8-9016-334990A50BB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0" name="그림 3089">
                <a:extLst>
                  <a:ext uri="{FF2B5EF4-FFF2-40B4-BE49-F238E27FC236}">
                    <a16:creationId xmlns:a16="http://schemas.microsoft.com/office/drawing/2014/main" id="{E114F182-78CE-1633-B7CE-844B277007C4}"/>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sp>
        <p:nvSpPr>
          <p:cNvPr id="5" name="TextBox 4">
            <a:extLst>
              <a:ext uri="{FF2B5EF4-FFF2-40B4-BE49-F238E27FC236}">
                <a16:creationId xmlns:a16="http://schemas.microsoft.com/office/drawing/2014/main" id="{E5DF6154-8C26-EDBE-96E5-A7E9FAC1ECBC}"/>
              </a:ext>
            </a:extLst>
          </p:cNvPr>
          <p:cNvSpPr txBox="1"/>
          <p:nvPr/>
        </p:nvSpPr>
        <p:spPr>
          <a:xfrm>
            <a:off x="4407387" y="1593291"/>
            <a:ext cx="2872445" cy="1077218"/>
          </a:xfrm>
          <a:prstGeom prst="rect">
            <a:avLst/>
          </a:prstGeom>
          <a:noFill/>
        </p:spPr>
        <p:txBody>
          <a:bodyPr wrap="square" lIns="91440" tIns="45720" rIns="91440" bIns="45720" anchor="t">
            <a:spAutoFit/>
          </a:bodyPr>
          <a:lstStyle/>
          <a:p>
            <a:r>
              <a:rPr lang="en-US" altLang="ko-KR" sz="3200" b="1" u="sng">
                <a:solidFill>
                  <a:srgbClr val="000000"/>
                </a:solidFill>
                <a:latin typeface="Franklin Gothic Medium Cond"/>
                <a:ea typeface="돋움"/>
              </a:rPr>
              <a:t>Building Infrastructure</a:t>
            </a:r>
            <a:endParaRPr lang="ko-KR" altLang="en-US" sz="3200" b="1" u="sng">
              <a:solidFill>
                <a:srgbClr val="000000"/>
              </a:solidFill>
              <a:latin typeface="Franklin Gothic Medium Cond"/>
              <a:ea typeface="돋움"/>
            </a:endParaRPr>
          </a:p>
        </p:txBody>
      </p:sp>
      <p:sp>
        <p:nvSpPr>
          <p:cNvPr id="8" name="화살표: 아래쪽 7">
            <a:extLst>
              <a:ext uri="{FF2B5EF4-FFF2-40B4-BE49-F238E27FC236}">
                <a16:creationId xmlns:a16="http://schemas.microsoft.com/office/drawing/2014/main" id="{6200EF24-679B-E58F-46BD-3A583D096D26}"/>
              </a:ext>
            </a:extLst>
          </p:cNvPr>
          <p:cNvSpPr/>
          <p:nvPr/>
        </p:nvSpPr>
        <p:spPr>
          <a:xfrm>
            <a:off x="4156102" y="2869395"/>
            <a:ext cx="330029" cy="36249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래픽 11" descr="사용자 네트워크 윤곽선">
            <a:extLst>
              <a:ext uri="{FF2B5EF4-FFF2-40B4-BE49-F238E27FC236}">
                <a16:creationId xmlns:a16="http://schemas.microsoft.com/office/drawing/2014/main" id="{BC309D95-96D0-F215-E1D5-0F26BDC74B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9778" y="1207134"/>
            <a:ext cx="1861338" cy="1849532"/>
          </a:xfrm>
          <a:prstGeom prst="rect">
            <a:avLst/>
          </a:prstGeom>
        </p:spPr>
      </p:pic>
      <p:sp>
        <p:nvSpPr>
          <p:cNvPr id="3" name="직사각형 2">
            <a:extLst>
              <a:ext uri="{FF2B5EF4-FFF2-40B4-BE49-F238E27FC236}">
                <a16:creationId xmlns:a16="http://schemas.microsoft.com/office/drawing/2014/main" id="{1467E308-4BF8-CEB1-620A-07F1C75CDEF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659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ltLang="ko-KR">
                <a:latin typeface="Franklin Gothic Medium"/>
                <a:ea typeface="돋움"/>
              </a:rPr>
              <a:t>Discussion</a:t>
            </a:r>
            <a:endParaRPr lang="en-US">
              <a:latin typeface="Franklin Gothic Medium"/>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28</a:t>
            </a:fld>
            <a:endParaRPr lang="en-US"/>
          </a:p>
        </p:txBody>
      </p:sp>
      <p:sp>
        <p:nvSpPr>
          <p:cNvPr id="3" name="직사각형 2">
            <a:extLst>
              <a:ext uri="{FF2B5EF4-FFF2-40B4-BE49-F238E27FC236}">
                <a16:creationId xmlns:a16="http://schemas.microsoft.com/office/drawing/2014/main" id="{1467E308-4BF8-CEB1-620A-07F1C75CDEF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98ACDD1D-3767-A9F4-03E8-80E482CB3608}"/>
              </a:ext>
            </a:extLst>
          </p:cNvPr>
          <p:cNvGrpSpPr/>
          <p:nvPr/>
        </p:nvGrpSpPr>
        <p:grpSpPr>
          <a:xfrm>
            <a:off x="1258079" y="1976148"/>
            <a:ext cx="6880056" cy="2951495"/>
            <a:chOff x="1162890" y="1585447"/>
            <a:chExt cx="6880056" cy="2951495"/>
          </a:xfrm>
        </p:grpSpPr>
        <p:grpSp>
          <p:nvGrpSpPr>
            <p:cNvPr id="24" name="그룹 23">
              <a:extLst>
                <a:ext uri="{FF2B5EF4-FFF2-40B4-BE49-F238E27FC236}">
                  <a16:creationId xmlns:a16="http://schemas.microsoft.com/office/drawing/2014/main" id="{F355E32D-2CF9-2CD2-DC0A-D7BCBB0D25A6}"/>
                </a:ext>
              </a:extLst>
            </p:cNvPr>
            <p:cNvGrpSpPr/>
            <p:nvPr/>
          </p:nvGrpSpPr>
          <p:grpSpPr>
            <a:xfrm>
              <a:off x="1410560" y="1795426"/>
              <a:ext cx="1872885" cy="1777915"/>
              <a:chOff x="1756710" y="1346866"/>
              <a:chExt cx="1872885" cy="1777915"/>
            </a:xfrm>
          </p:grpSpPr>
          <p:pic>
            <p:nvPicPr>
              <p:cNvPr id="5" name="그림 4">
                <a:extLst>
                  <a:ext uri="{FF2B5EF4-FFF2-40B4-BE49-F238E27FC236}">
                    <a16:creationId xmlns:a16="http://schemas.microsoft.com/office/drawing/2014/main" id="{9A0B73A9-3D24-650A-B496-EEC2AFBC4C14}"/>
                  </a:ext>
                </a:extLst>
              </p:cNvPr>
              <p:cNvPicPr>
                <a:picLocks noChangeAspect="1"/>
              </p:cNvPicPr>
              <p:nvPr/>
            </p:nvPicPr>
            <p:blipFill>
              <a:blip r:embed="rId3"/>
              <a:stretch>
                <a:fillRect/>
              </a:stretch>
            </p:blipFill>
            <p:spPr>
              <a:xfrm>
                <a:off x="1756710" y="1360921"/>
                <a:ext cx="728588" cy="728588"/>
              </a:xfrm>
              <a:prstGeom prst="rect">
                <a:avLst/>
              </a:prstGeom>
            </p:spPr>
          </p:pic>
          <p:pic>
            <p:nvPicPr>
              <p:cNvPr id="8" name="그림 7" descr="텍스트, 좌석이(가) 표시된 사진&#10;&#10;자동 생성된 설명">
                <a:extLst>
                  <a:ext uri="{FF2B5EF4-FFF2-40B4-BE49-F238E27FC236}">
                    <a16:creationId xmlns:a16="http://schemas.microsoft.com/office/drawing/2014/main" id="{EB91BDCA-26FC-8C78-377D-7BAA8C8DCE32}"/>
                  </a:ext>
                </a:extLst>
              </p:cNvPr>
              <p:cNvPicPr>
                <a:picLocks noChangeAspect="1"/>
              </p:cNvPicPr>
              <p:nvPr/>
            </p:nvPicPr>
            <p:blipFill>
              <a:blip r:embed="rId4"/>
              <a:stretch>
                <a:fillRect/>
              </a:stretch>
            </p:blipFill>
            <p:spPr>
              <a:xfrm>
                <a:off x="2729261" y="2224447"/>
                <a:ext cx="900334" cy="900334"/>
              </a:xfrm>
              <a:prstGeom prst="rect">
                <a:avLst/>
              </a:prstGeom>
            </p:spPr>
          </p:pic>
          <p:pic>
            <p:nvPicPr>
              <p:cNvPr id="10" name="그림 9">
                <a:extLst>
                  <a:ext uri="{FF2B5EF4-FFF2-40B4-BE49-F238E27FC236}">
                    <a16:creationId xmlns:a16="http://schemas.microsoft.com/office/drawing/2014/main" id="{4A550D6D-6F3F-95CA-4B62-D1074A9D6255}"/>
                  </a:ext>
                </a:extLst>
              </p:cNvPr>
              <p:cNvPicPr>
                <a:picLocks noChangeAspect="1"/>
              </p:cNvPicPr>
              <p:nvPr/>
            </p:nvPicPr>
            <p:blipFill>
              <a:blip r:embed="rId5"/>
              <a:stretch>
                <a:fillRect/>
              </a:stretch>
            </p:blipFill>
            <p:spPr>
              <a:xfrm>
                <a:off x="2791652" y="1346866"/>
                <a:ext cx="775553" cy="775553"/>
              </a:xfrm>
              <a:prstGeom prst="rect">
                <a:avLst/>
              </a:prstGeom>
            </p:spPr>
          </p:pic>
          <p:pic>
            <p:nvPicPr>
              <p:cNvPr id="13" name="그림 12">
                <a:extLst>
                  <a:ext uri="{FF2B5EF4-FFF2-40B4-BE49-F238E27FC236}">
                    <a16:creationId xmlns:a16="http://schemas.microsoft.com/office/drawing/2014/main" id="{0EC56A56-A0D9-31F1-BFC0-735867228692}"/>
                  </a:ext>
                </a:extLst>
              </p:cNvPr>
              <p:cNvPicPr>
                <a:picLocks noChangeAspect="1"/>
              </p:cNvPicPr>
              <p:nvPr/>
            </p:nvPicPr>
            <p:blipFill>
              <a:blip r:embed="rId6"/>
              <a:stretch>
                <a:fillRect/>
              </a:stretch>
            </p:blipFill>
            <p:spPr>
              <a:xfrm>
                <a:off x="1787088" y="2224447"/>
                <a:ext cx="767857" cy="767857"/>
              </a:xfrm>
              <a:prstGeom prst="rect">
                <a:avLst/>
              </a:prstGeom>
            </p:spPr>
          </p:pic>
        </p:grpSp>
        <p:grpSp>
          <p:nvGrpSpPr>
            <p:cNvPr id="25" name="그룹 24">
              <a:extLst>
                <a:ext uri="{FF2B5EF4-FFF2-40B4-BE49-F238E27FC236}">
                  <a16:creationId xmlns:a16="http://schemas.microsoft.com/office/drawing/2014/main" id="{64932F9D-CB80-1A9E-70B9-A4C58DFD473A}"/>
                </a:ext>
              </a:extLst>
            </p:cNvPr>
            <p:cNvGrpSpPr/>
            <p:nvPr/>
          </p:nvGrpSpPr>
          <p:grpSpPr>
            <a:xfrm>
              <a:off x="5112399" y="1585447"/>
              <a:ext cx="2930547" cy="2175120"/>
              <a:chOff x="5236222" y="951775"/>
              <a:chExt cx="2930547" cy="2175120"/>
            </a:xfrm>
          </p:grpSpPr>
          <p:pic>
            <p:nvPicPr>
              <p:cNvPr id="15" name="그림 14">
                <a:extLst>
                  <a:ext uri="{FF2B5EF4-FFF2-40B4-BE49-F238E27FC236}">
                    <a16:creationId xmlns:a16="http://schemas.microsoft.com/office/drawing/2014/main" id="{F9ADBE7C-9A43-6DF2-17FA-803357C7F27F}"/>
                  </a:ext>
                </a:extLst>
              </p:cNvPr>
              <p:cNvPicPr>
                <a:picLocks noChangeAspect="1"/>
              </p:cNvPicPr>
              <p:nvPr/>
            </p:nvPicPr>
            <p:blipFill>
              <a:blip r:embed="rId7"/>
              <a:stretch>
                <a:fillRect/>
              </a:stretch>
            </p:blipFill>
            <p:spPr>
              <a:xfrm>
                <a:off x="5528217" y="951775"/>
                <a:ext cx="2175120" cy="2175120"/>
              </a:xfrm>
              <a:prstGeom prst="rect">
                <a:avLst/>
              </a:prstGeom>
            </p:spPr>
          </p:pic>
          <p:pic>
            <p:nvPicPr>
              <p:cNvPr id="19" name="그림 18">
                <a:extLst>
                  <a:ext uri="{FF2B5EF4-FFF2-40B4-BE49-F238E27FC236}">
                    <a16:creationId xmlns:a16="http://schemas.microsoft.com/office/drawing/2014/main" id="{0D159A21-383E-18FA-74A5-6625E4AE2B55}"/>
                  </a:ext>
                </a:extLst>
              </p:cNvPr>
              <p:cNvPicPr>
                <a:picLocks noChangeAspect="1"/>
              </p:cNvPicPr>
              <p:nvPr/>
            </p:nvPicPr>
            <p:blipFill>
              <a:blip r:embed="rId8"/>
              <a:stretch>
                <a:fillRect/>
              </a:stretch>
            </p:blipFill>
            <p:spPr>
              <a:xfrm rot="19111934" flipH="1">
                <a:off x="7696802" y="1185730"/>
                <a:ext cx="469967" cy="489524"/>
              </a:xfrm>
              <a:prstGeom prst="rect">
                <a:avLst/>
              </a:prstGeom>
            </p:spPr>
          </p:pic>
          <p:pic>
            <p:nvPicPr>
              <p:cNvPr id="20" name="그림 19">
                <a:extLst>
                  <a:ext uri="{FF2B5EF4-FFF2-40B4-BE49-F238E27FC236}">
                    <a16:creationId xmlns:a16="http://schemas.microsoft.com/office/drawing/2014/main" id="{BAB341F3-BD7B-CF71-9132-4B08729CF285}"/>
                  </a:ext>
                </a:extLst>
              </p:cNvPr>
              <p:cNvPicPr>
                <a:picLocks noChangeAspect="1"/>
              </p:cNvPicPr>
              <p:nvPr/>
            </p:nvPicPr>
            <p:blipFill>
              <a:blip r:embed="rId8"/>
              <a:stretch>
                <a:fillRect/>
              </a:stretch>
            </p:blipFill>
            <p:spPr>
              <a:xfrm rot="14115319" flipH="1">
                <a:off x="5246000" y="1199921"/>
                <a:ext cx="469967" cy="489524"/>
              </a:xfrm>
              <a:prstGeom prst="rect">
                <a:avLst/>
              </a:prstGeom>
            </p:spPr>
          </p:pic>
        </p:grpSp>
        <p:sp>
          <p:nvSpPr>
            <p:cNvPr id="21" name="직사각형 20">
              <a:extLst>
                <a:ext uri="{FF2B5EF4-FFF2-40B4-BE49-F238E27FC236}">
                  <a16:creationId xmlns:a16="http://schemas.microsoft.com/office/drawing/2014/main" id="{5D39C236-B4FB-C21C-44D9-E28B4A383B99}"/>
                </a:ext>
              </a:extLst>
            </p:cNvPr>
            <p:cNvSpPr/>
            <p:nvPr/>
          </p:nvSpPr>
          <p:spPr>
            <a:xfrm>
              <a:off x="1162890" y="3640426"/>
              <a:ext cx="2440441" cy="896516"/>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dirty="0">
                  <a:latin typeface="Arial" panose="020B0604020202020204" pitchFamily="34" charset="0"/>
                </a:rPr>
                <a:t>Nature Environmental Sound</a:t>
              </a:r>
              <a:r>
                <a:rPr lang="en" altLang="ko-Kore-KR" dirty="0">
                  <a:latin typeface="Arial" panose="020B0604020202020204" pitchFamily="34" charset="0"/>
                </a:rPr>
                <a:t> – wind, siren, car sound …</a:t>
              </a:r>
              <a:endParaRPr lang="en-US" altLang="ko-Kore-KR" dirty="0">
                <a:latin typeface="Arial" panose="020B0604020202020204" pitchFamily="34" charset="0"/>
              </a:endParaRPr>
            </a:p>
          </p:txBody>
        </p:sp>
        <p:sp>
          <p:nvSpPr>
            <p:cNvPr id="23" name="직사각형 22">
              <a:extLst>
                <a:ext uri="{FF2B5EF4-FFF2-40B4-BE49-F238E27FC236}">
                  <a16:creationId xmlns:a16="http://schemas.microsoft.com/office/drawing/2014/main" id="{1899AFC3-3ADC-8BA1-61D0-068B5BC7CC65}"/>
                </a:ext>
              </a:extLst>
            </p:cNvPr>
            <p:cNvSpPr/>
            <p:nvPr/>
          </p:nvSpPr>
          <p:spPr>
            <a:xfrm>
              <a:off x="5145960" y="3623733"/>
              <a:ext cx="2440441" cy="896516"/>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dirty="0">
                  <a:latin typeface="Arial" panose="020B0604020202020204" pitchFamily="34" charset="0"/>
                </a:rPr>
                <a:t>Animal Howling</a:t>
              </a:r>
              <a:endParaRPr lang="en" altLang="ko-Kore-KR" b="0" i="0" dirty="0">
                <a:effectLst/>
                <a:latin typeface="Arial" panose="020B0604020202020204" pitchFamily="34" charset="0"/>
              </a:endParaRPr>
            </a:p>
          </p:txBody>
        </p:sp>
        <p:grpSp>
          <p:nvGrpSpPr>
            <p:cNvPr id="28" name="그룹 27">
              <a:extLst>
                <a:ext uri="{FF2B5EF4-FFF2-40B4-BE49-F238E27FC236}">
                  <a16:creationId xmlns:a16="http://schemas.microsoft.com/office/drawing/2014/main" id="{D573768C-37B7-77C5-F7CB-0A77BE6CDF75}"/>
                </a:ext>
              </a:extLst>
            </p:cNvPr>
            <p:cNvGrpSpPr/>
            <p:nvPr/>
          </p:nvGrpSpPr>
          <p:grpSpPr>
            <a:xfrm>
              <a:off x="3561404" y="1882557"/>
              <a:ext cx="1565030" cy="1690784"/>
              <a:chOff x="3689490" y="1253277"/>
              <a:chExt cx="1565030" cy="1690784"/>
            </a:xfrm>
          </p:grpSpPr>
          <p:sp>
            <p:nvSpPr>
              <p:cNvPr id="18" name="더하기 17">
                <a:extLst>
                  <a:ext uri="{FF2B5EF4-FFF2-40B4-BE49-F238E27FC236}">
                    <a16:creationId xmlns:a16="http://schemas.microsoft.com/office/drawing/2014/main" id="{CFC77767-3EB9-F231-170F-98C69E2A327F}"/>
                  </a:ext>
                </a:extLst>
              </p:cNvPr>
              <p:cNvSpPr/>
              <p:nvPr/>
            </p:nvSpPr>
            <p:spPr>
              <a:xfrm>
                <a:off x="3689490" y="1253277"/>
                <a:ext cx="1565030" cy="1690784"/>
              </a:xfrm>
              <a:prstGeom prst="mathPlus">
                <a:avLst>
                  <a:gd name="adj1" fmla="val 19570"/>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27" name="TextBox 26">
                <a:extLst>
                  <a:ext uri="{FF2B5EF4-FFF2-40B4-BE49-F238E27FC236}">
                    <a16:creationId xmlns:a16="http://schemas.microsoft.com/office/drawing/2014/main" id="{7AE89DA4-F709-9080-146B-8F9BB5436080}"/>
                  </a:ext>
                </a:extLst>
              </p:cNvPr>
              <p:cNvSpPr txBox="1"/>
              <p:nvPr/>
            </p:nvSpPr>
            <p:spPr>
              <a:xfrm>
                <a:off x="3895086" y="1922642"/>
                <a:ext cx="1322211" cy="338554"/>
              </a:xfrm>
              <a:prstGeom prst="rect">
                <a:avLst/>
              </a:prstGeom>
              <a:noFill/>
            </p:spPr>
            <p:txBody>
              <a:bodyPr wrap="square">
                <a:spAutoFit/>
              </a:bodyPr>
              <a:lstStyle/>
              <a:p>
                <a:r>
                  <a:rPr lang="en-US" altLang="ko-Kore-KR" sz="1600">
                    <a:latin typeface="Arial" panose="020B0604020202020204" pitchFamily="34" charset="0"/>
                  </a:rPr>
                  <a:t>Synthesize</a:t>
                </a:r>
                <a:endParaRPr lang="ko-Kore-KR" altLang="en-US" sz="1600"/>
              </a:p>
            </p:txBody>
          </p:sp>
        </p:grpSp>
      </p:grpSp>
      <p:sp>
        <p:nvSpPr>
          <p:cNvPr id="11" name="부제목 6">
            <a:extLst>
              <a:ext uri="{FF2B5EF4-FFF2-40B4-BE49-F238E27FC236}">
                <a16:creationId xmlns:a16="http://schemas.microsoft.com/office/drawing/2014/main" id="{DF7C36C9-E823-EC6B-1ABA-35AF7C9BC67D}"/>
              </a:ext>
            </a:extLst>
          </p:cNvPr>
          <p:cNvSpPr>
            <a:spLocks noGrp="1"/>
          </p:cNvSpPr>
          <p:nvPr>
            <p:ph type="subTitle" idx="1"/>
          </p:nvPr>
        </p:nvSpPr>
        <p:spPr>
          <a:xfrm>
            <a:off x="610832" y="1365365"/>
            <a:ext cx="6914445" cy="338554"/>
          </a:xfrm>
        </p:spPr>
        <p:txBody>
          <a:bodyPr/>
          <a:lstStyle/>
          <a:p>
            <a:r>
              <a:rPr lang="en-US" altLang="ko-Kore-KR" dirty="0">
                <a:latin typeface="Franklin Gothic Demi Cond"/>
              </a:rPr>
              <a:t>💡 </a:t>
            </a:r>
            <a:r>
              <a:rPr lang="en-US" dirty="0">
                <a:latin typeface="Franklin Gothic Demi Cond"/>
              </a:rPr>
              <a:t>Noise-containing dataset for realistic</a:t>
            </a:r>
          </a:p>
        </p:txBody>
      </p:sp>
      <p:sp>
        <p:nvSpPr>
          <p:cNvPr id="4" name="모서리가 둥근 직사각형 66">
            <a:extLst>
              <a:ext uri="{FF2B5EF4-FFF2-40B4-BE49-F238E27FC236}">
                <a16:creationId xmlns:a16="http://schemas.microsoft.com/office/drawing/2014/main" id="{4AE5C2F2-FF78-C516-712D-B20B406B892C}"/>
              </a:ext>
            </a:extLst>
          </p:cNvPr>
          <p:cNvSpPr/>
          <p:nvPr/>
        </p:nvSpPr>
        <p:spPr>
          <a:xfrm>
            <a:off x="1870043" y="5081954"/>
            <a:ext cx="4972799" cy="981694"/>
          </a:xfrm>
          <a:prstGeom prst="roundRect">
            <a:avLst/>
          </a:prstGeom>
          <a:solidFill>
            <a:schemeClr val="accent2"/>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2800" b="1" dirty="0">
                <a:ea typeface="돋움"/>
              </a:rPr>
              <a:t>Excluded from the dataset Loss: </a:t>
            </a:r>
            <a:r>
              <a:rPr kumimoji="1" lang="ko-KR" altLang="en-US" sz="2800" b="1" dirty="0">
                <a:ea typeface="돋움"/>
              </a:rPr>
              <a:t>↑ </a:t>
            </a:r>
            <a:r>
              <a:rPr kumimoji="1" lang="en-US" altLang="ko-KR" sz="2800" b="1" dirty="0">
                <a:ea typeface="돋움"/>
              </a:rPr>
              <a:t>/</a:t>
            </a:r>
            <a:r>
              <a:rPr kumimoji="1" lang="ko-KR" altLang="en-US" sz="2800" b="1" dirty="0">
                <a:ea typeface="돋움"/>
              </a:rPr>
              <a:t> </a:t>
            </a:r>
            <a:r>
              <a:rPr kumimoji="1" lang="en-US" altLang="ko-KR" sz="2800" b="1" dirty="0">
                <a:ea typeface="돋움"/>
              </a:rPr>
              <a:t>Accuracy: </a:t>
            </a:r>
            <a:r>
              <a:rPr kumimoji="1" lang="ko-KR" altLang="en-US" sz="2800" b="1" dirty="0">
                <a:ea typeface="돋움"/>
              </a:rPr>
              <a:t>↓</a:t>
            </a:r>
            <a:endParaRPr kumimoji="1" lang="en" altLang="ko-Kore-KR" sz="2800" b="1" dirty="0">
              <a:ea typeface="돋움"/>
            </a:endParaRPr>
          </a:p>
        </p:txBody>
      </p:sp>
    </p:spTree>
    <p:extLst>
      <p:ext uri="{BB962C8B-B14F-4D97-AF65-F5344CB8AC3E}">
        <p14:creationId xmlns:p14="http://schemas.microsoft.com/office/powerpoint/2010/main" val="2064942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a:latin typeface="Franklin Gothic Medium"/>
                <a:ea typeface="돋움"/>
              </a:rPr>
              <a:t>References</a:t>
            </a:r>
            <a:endParaRPr lang="en-US" altLang="ko-KR">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5165517"/>
          </a:xfrm>
        </p:spPr>
        <p:txBody>
          <a:bodyPr/>
          <a:lstStyle/>
          <a:p>
            <a:r>
              <a:rPr lang="en" altLang="ko-KR" sz="1500" b="0">
                <a:latin typeface="Franklin Gothic Demi Cond"/>
                <a:ea typeface="돋움"/>
              </a:rPr>
              <a:t>[1] R. </a:t>
            </a:r>
            <a:r>
              <a:rPr lang="en" altLang="ko-KR" sz="1500" b="0" err="1">
                <a:latin typeface="Franklin Gothic Demi Cond"/>
                <a:ea typeface="돋움"/>
              </a:rPr>
              <a:t>Tischaefer</a:t>
            </a:r>
            <a:r>
              <a:rPr lang="en" altLang="ko-KR" sz="1500" b="0">
                <a:latin typeface="Franklin Gothic Demi Cond"/>
                <a:ea typeface="돋움"/>
              </a:rPr>
              <a:t>, “Coyotes,” in </a:t>
            </a:r>
            <a:r>
              <a:rPr lang="en" altLang="ko-KR" sz="1500" b="0" i="1">
                <a:latin typeface="Franklin Gothic Demi Cond"/>
                <a:ea typeface="돋움"/>
              </a:rPr>
              <a:t>Wildlife Damage Management Technical</a:t>
            </a:r>
            <a:r>
              <a:rPr lang="ko-KR" altLang="en-US" sz="1500" b="0" i="1">
                <a:latin typeface="Franklin Gothic Demi Cond"/>
                <a:ea typeface="돋움"/>
              </a:rPr>
              <a:t> </a:t>
            </a:r>
            <a:r>
              <a:rPr lang="en" altLang="ko-KR" sz="1500" b="0" i="1">
                <a:latin typeface="Franklin Gothic Demi Cond"/>
                <a:ea typeface="돋움"/>
              </a:rPr>
              <a:t>Series</a:t>
            </a:r>
            <a:r>
              <a:rPr lang="en" altLang="ko-KR" sz="1500" b="0">
                <a:latin typeface="Franklin Gothic Demi Cond"/>
                <a:ea typeface="돋움"/>
              </a:rPr>
              <a:t>. USDA. APHIS, 2020, p. 42.</a:t>
            </a:r>
          </a:p>
          <a:p>
            <a:r>
              <a:rPr lang="en" altLang="ko-KR" sz="1500" b="0">
                <a:latin typeface="Franklin Gothic Demi Cond"/>
                <a:ea typeface="돋움"/>
              </a:rPr>
              <a:t>[2] K. J. </a:t>
            </a:r>
            <a:r>
              <a:rPr lang="en" altLang="ko-KR" sz="1500" b="0" err="1">
                <a:latin typeface="Franklin Gothic Demi Cond"/>
                <a:ea typeface="돋움"/>
              </a:rPr>
              <a:t>Piczak</a:t>
            </a:r>
            <a:r>
              <a:rPr lang="en" altLang="ko-KR" sz="1500" b="0">
                <a:latin typeface="Franklin Gothic Demi Cond"/>
                <a:ea typeface="돋움"/>
              </a:rPr>
              <a:t>, “Environmental sound classification with convolutional</a:t>
            </a:r>
            <a:r>
              <a:rPr lang="ko-KR" altLang="en-US" sz="1500" b="0">
                <a:latin typeface="Franklin Gothic Demi Cond"/>
                <a:ea typeface="돋움"/>
              </a:rPr>
              <a:t> </a:t>
            </a:r>
            <a:r>
              <a:rPr lang="en" altLang="ko-KR" sz="1500" b="0">
                <a:latin typeface="Franklin Gothic Demi Cond"/>
                <a:ea typeface="돋움"/>
              </a:rPr>
              <a:t>neural networks,” in </a:t>
            </a:r>
            <a:r>
              <a:rPr lang="en" altLang="ko-KR" sz="1500" b="0" i="1">
                <a:latin typeface="Franklin Gothic Demi Cond"/>
                <a:ea typeface="돋움"/>
              </a:rPr>
              <a:t>2015 IEEE 25th international workshop on machine</a:t>
            </a:r>
            <a:r>
              <a:rPr lang="ko-KR" altLang="en-US" sz="1500" b="0" i="1">
                <a:latin typeface="Franklin Gothic Demi Cond"/>
                <a:ea typeface="돋움"/>
              </a:rPr>
              <a:t> </a:t>
            </a:r>
            <a:r>
              <a:rPr lang="en" altLang="ko-KR" sz="1500" b="0" i="1">
                <a:latin typeface="Franklin Gothic Demi Cond"/>
                <a:ea typeface="돋움"/>
              </a:rPr>
              <a:t>learning for signal processing (MLSP). IEEE</a:t>
            </a:r>
            <a:r>
              <a:rPr lang="en" altLang="ko-KR" sz="1500" b="0">
                <a:latin typeface="Franklin Gothic Demi Cond"/>
                <a:ea typeface="돋움"/>
              </a:rPr>
              <a:t>, 2015, pp. 1–6.</a:t>
            </a:r>
          </a:p>
          <a:p>
            <a:r>
              <a:rPr lang="en" altLang="ko-KR" sz="1500" b="0">
                <a:latin typeface="Franklin Gothic Demi Cond"/>
                <a:ea typeface="돋움"/>
              </a:rPr>
              <a:t>[3] M. Valenti, A. Diment, G. Parascandolo, S. </a:t>
            </a:r>
            <a:r>
              <a:rPr lang="en" altLang="ko-KR" sz="1500" b="0" err="1">
                <a:latin typeface="Franklin Gothic Demi Cond"/>
                <a:ea typeface="돋움"/>
              </a:rPr>
              <a:t>Squartini</a:t>
            </a:r>
            <a:r>
              <a:rPr lang="en" altLang="ko-KR" sz="1500" b="0">
                <a:latin typeface="Franklin Gothic Demi Cond"/>
                <a:ea typeface="돋움"/>
              </a:rPr>
              <a:t>, and T. Virtanen,</a:t>
            </a:r>
            <a:r>
              <a:rPr lang="ko-KR" altLang="en-US" sz="1500" b="0">
                <a:latin typeface="Franklin Gothic Demi Cond"/>
                <a:ea typeface="돋움"/>
              </a:rPr>
              <a:t> </a:t>
            </a:r>
            <a:r>
              <a:rPr lang="en" altLang="ko-KR" sz="1500" b="0">
                <a:latin typeface="Franklin Gothic Demi Cond"/>
                <a:ea typeface="돋움"/>
              </a:rPr>
              <a:t>“</a:t>
            </a:r>
            <a:r>
              <a:rPr lang="en" altLang="ko-KR" sz="1500" b="0" err="1">
                <a:latin typeface="Franklin Gothic Demi Cond"/>
                <a:ea typeface="돋움"/>
              </a:rPr>
              <a:t>Dcase</a:t>
            </a:r>
            <a:r>
              <a:rPr lang="en" altLang="ko-KR" sz="1500" b="0">
                <a:latin typeface="Franklin Gothic Demi Cond"/>
                <a:ea typeface="돋움"/>
              </a:rPr>
              <a:t> 2016 acoustic scene classification using convolutional neural</a:t>
            </a:r>
            <a:r>
              <a:rPr lang="ko-KR" altLang="en-US" sz="1500" b="0">
                <a:latin typeface="Franklin Gothic Demi Cond"/>
                <a:ea typeface="돋움"/>
              </a:rPr>
              <a:t> </a:t>
            </a:r>
            <a:r>
              <a:rPr lang="en" altLang="ko-KR" sz="1500" b="0">
                <a:latin typeface="Franklin Gothic Demi Cond"/>
                <a:ea typeface="돋움"/>
              </a:rPr>
              <a:t>networks.” in </a:t>
            </a:r>
            <a:r>
              <a:rPr lang="en" altLang="ko-KR" sz="1500" b="0" i="1">
                <a:latin typeface="Franklin Gothic Demi Cond"/>
                <a:ea typeface="돋움"/>
              </a:rPr>
              <a:t>DCASE</a:t>
            </a:r>
            <a:r>
              <a:rPr lang="en" altLang="ko-KR" sz="1500" b="0">
                <a:latin typeface="Franklin Gothic Demi Cond"/>
                <a:ea typeface="돋움"/>
              </a:rPr>
              <a:t>, 2016, pp. 95–99.</a:t>
            </a:r>
          </a:p>
          <a:p>
            <a:r>
              <a:rPr lang="en" altLang="ko-KR" sz="1500" b="0">
                <a:latin typeface="Franklin Gothic Demi Cond"/>
                <a:ea typeface="돋움"/>
              </a:rPr>
              <a:t>[4] H. Xu, L. Lin, X. Sun, and H. </a:t>
            </a:r>
            <a:r>
              <a:rPr lang="en" altLang="ko-KR" sz="1500" b="0" err="1">
                <a:latin typeface="Franklin Gothic Demi Cond"/>
                <a:ea typeface="돋움"/>
              </a:rPr>
              <a:t>Jin</a:t>
            </a:r>
            <a:r>
              <a:rPr lang="en" altLang="ko-KR" sz="1500" b="0">
                <a:latin typeface="Franklin Gothic Demi Cond"/>
                <a:ea typeface="돋움"/>
              </a:rPr>
              <a:t>, “A new algorithm for auditory feature</a:t>
            </a:r>
            <a:r>
              <a:rPr lang="ko-KR" altLang="en-US" sz="1500" b="0">
                <a:latin typeface="Franklin Gothic Demi Cond"/>
                <a:ea typeface="돋움"/>
              </a:rPr>
              <a:t> </a:t>
            </a:r>
            <a:r>
              <a:rPr lang="en" altLang="ko-KR" sz="1500" b="0">
                <a:latin typeface="Franklin Gothic Demi Cond"/>
                <a:ea typeface="돋움"/>
              </a:rPr>
              <a:t>extraction,” in </a:t>
            </a:r>
            <a:r>
              <a:rPr lang="en" altLang="ko-KR" sz="1500" b="0" i="1">
                <a:latin typeface="Franklin Gothic Demi Cond"/>
                <a:ea typeface="돋움"/>
              </a:rPr>
              <a:t>2012 International Conference on Communication Systems</a:t>
            </a:r>
            <a:r>
              <a:rPr lang="ko-KR" altLang="en-US" sz="1500" b="0" i="1">
                <a:latin typeface="Franklin Gothic Demi Cond"/>
                <a:ea typeface="돋움"/>
              </a:rPr>
              <a:t> </a:t>
            </a:r>
            <a:r>
              <a:rPr lang="en" altLang="ko-KR" sz="1500" b="0" i="1">
                <a:latin typeface="Franklin Gothic Demi Cond"/>
                <a:ea typeface="돋움"/>
              </a:rPr>
              <a:t>and Network Technologies. IEEE</a:t>
            </a:r>
            <a:r>
              <a:rPr lang="en" altLang="ko-KR" sz="1500" b="0">
                <a:latin typeface="Franklin Gothic Demi Cond"/>
                <a:ea typeface="돋움"/>
              </a:rPr>
              <a:t>, 2012, pp. 229–232.</a:t>
            </a:r>
          </a:p>
          <a:p>
            <a:r>
              <a:rPr lang="en" altLang="ko-KR" sz="1500" b="0">
                <a:latin typeface="Franklin Gothic Demi Cond"/>
                <a:ea typeface="돋움"/>
              </a:rPr>
              <a:t>[5] M. </a:t>
            </a:r>
            <a:r>
              <a:rPr lang="en" altLang="ko-KR" sz="1500" b="0" err="1">
                <a:latin typeface="Franklin Gothic Demi Cond"/>
                <a:ea typeface="돋움"/>
              </a:rPr>
              <a:t>Ramashini</a:t>
            </a:r>
            <a:r>
              <a:rPr lang="en" altLang="ko-KR" sz="1500" b="0">
                <a:latin typeface="Franklin Gothic Demi Cond"/>
                <a:ea typeface="돋움"/>
              </a:rPr>
              <a:t>, P. E. Abas, K. </a:t>
            </a:r>
            <a:r>
              <a:rPr lang="en" altLang="ko-KR" sz="1500" b="0" err="1">
                <a:latin typeface="Franklin Gothic Demi Cond"/>
                <a:ea typeface="돋움"/>
              </a:rPr>
              <a:t>Mohanchandra</a:t>
            </a:r>
            <a:r>
              <a:rPr lang="en" altLang="ko-KR" sz="1500" b="0">
                <a:latin typeface="Franklin Gothic Demi Cond"/>
                <a:ea typeface="돋움"/>
              </a:rPr>
              <a:t>, and L. C. De Silva, “Robust</a:t>
            </a:r>
            <a:r>
              <a:rPr lang="ko-KR" altLang="en-US" sz="1500" b="0">
                <a:latin typeface="Franklin Gothic Demi Cond"/>
                <a:ea typeface="돋움"/>
              </a:rPr>
              <a:t> </a:t>
            </a:r>
            <a:r>
              <a:rPr lang="en" altLang="ko-KR" sz="1500" b="0">
                <a:latin typeface="Franklin Gothic Demi Cond"/>
                <a:ea typeface="돋움"/>
              </a:rPr>
              <a:t>cepstral feature for bird sound classification,” </a:t>
            </a:r>
            <a:r>
              <a:rPr lang="en" altLang="ko-KR" sz="1500" b="0" i="1">
                <a:latin typeface="Franklin Gothic Demi Cond"/>
                <a:ea typeface="돋움"/>
              </a:rPr>
              <a:t>International Journal of</a:t>
            </a:r>
            <a:r>
              <a:rPr lang="ko-KR" altLang="en-US" sz="1500" b="0" i="1">
                <a:latin typeface="Franklin Gothic Demi Cond"/>
                <a:ea typeface="돋움"/>
              </a:rPr>
              <a:t> </a:t>
            </a:r>
            <a:r>
              <a:rPr lang="en" altLang="ko-KR" sz="1500" b="0" i="1">
                <a:latin typeface="Franklin Gothic Demi Cond"/>
                <a:ea typeface="돋움"/>
              </a:rPr>
              <a:t>Electrical and Computer Engineering</a:t>
            </a:r>
            <a:r>
              <a:rPr lang="en" altLang="ko-KR" sz="1500" b="0">
                <a:latin typeface="Franklin Gothic Demi Cond"/>
                <a:ea typeface="돋움"/>
              </a:rPr>
              <a:t>, vol. 12, no. 2, p. 1477, 2022.</a:t>
            </a:r>
          </a:p>
          <a:p>
            <a:r>
              <a:rPr lang="en" altLang="ko-KR" sz="1500" b="0">
                <a:latin typeface="Franklin Gothic Demi Cond"/>
                <a:ea typeface="돋움"/>
              </a:rPr>
              <a:t>[6] X. Valero and F. Alias, “Gammatone cepstral coefficients: Biologically</a:t>
            </a:r>
            <a:r>
              <a:rPr lang="ko-KR" altLang="en-US" sz="1500" b="0">
                <a:latin typeface="Franklin Gothic Demi Cond"/>
                <a:ea typeface="돋움"/>
              </a:rPr>
              <a:t> </a:t>
            </a:r>
            <a:r>
              <a:rPr lang="en" altLang="ko-KR" sz="1500" b="0">
                <a:latin typeface="Franklin Gothic Demi Cond"/>
                <a:ea typeface="돋움"/>
              </a:rPr>
              <a:t>inspired features for non-speech audio classification,” </a:t>
            </a:r>
            <a:r>
              <a:rPr lang="en" altLang="ko-KR" sz="1500" b="0" i="1">
                <a:latin typeface="Franklin Gothic Demi Cond"/>
                <a:ea typeface="돋움"/>
              </a:rPr>
              <a:t>IEEE Transactions</a:t>
            </a:r>
            <a:r>
              <a:rPr lang="ko-KR" altLang="en-US" sz="1500" b="0" i="1">
                <a:latin typeface="Franklin Gothic Demi Cond"/>
                <a:ea typeface="돋움"/>
              </a:rPr>
              <a:t> </a:t>
            </a:r>
            <a:r>
              <a:rPr lang="en" altLang="ko-KR" sz="1500" b="0" i="1">
                <a:latin typeface="Franklin Gothic Demi Cond"/>
                <a:ea typeface="돋움"/>
              </a:rPr>
              <a:t>on Multimedia</a:t>
            </a:r>
            <a:r>
              <a:rPr lang="en" altLang="ko-KR" sz="1500" b="0">
                <a:latin typeface="Franklin Gothic Demi Cond"/>
                <a:ea typeface="돋움"/>
              </a:rPr>
              <a:t>, vol. 14, no. 6, pp. 1684–1689, 2012.</a:t>
            </a:r>
          </a:p>
          <a:p>
            <a:r>
              <a:rPr lang="en" altLang="ko-KR" sz="1500" b="0">
                <a:latin typeface="Franklin Gothic Demi Cond"/>
                <a:ea typeface="돋움"/>
              </a:rPr>
              <a:t>[7] W. Xu, X. Zhang, L. Yao, W. Xue, and B. Wei, “A multi-view </a:t>
            </a:r>
            <a:r>
              <a:rPr lang="en" altLang="ko-KR" sz="1500" b="0" err="1">
                <a:latin typeface="Franklin Gothic Demi Cond"/>
                <a:ea typeface="돋움"/>
              </a:rPr>
              <a:t>cnn</a:t>
            </a:r>
            <a:r>
              <a:rPr lang="en" altLang="ko-KR" sz="1500" b="0">
                <a:latin typeface="Franklin Gothic Demi Cond"/>
                <a:ea typeface="돋움"/>
              </a:rPr>
              <a:t>-based</a:t>
            </a:r>
            <a:r>
              <a:rPr lang="ko-KR" altLang="en-US" sz="1500" b="0">
                <a:latin typeface="Franklin Gothic Demi Cond"/>
                <a:ea typeface="돋움"/>
              </a:rPr>
              <a:t> </a:t>
            </a:r>
            <a:r>
              <a:rPr lang="en" altLang="ko-KR" sz="1500" b="0">
                <a:latin typeface="Franklin Gothic Demi Cond"/>
                <a:ea typeface="돋움"/>
              </a:rPr>
              <a:t>acoustic classification system for automatic animal species identification,”</a:t>
            </a:r>
            <a:r>
              <a:rPr lang="ko-KR" altLang="en-US" sz="1500" b="0">
                <a:latin typeface="Franklin Gothic Demi Cond"/>
                <a:ea typeface="돋움"/>
              </a:rPr>
              <a:t> </a:t>
            </a:r>
            <a:r>
              <a:rPr lang="en" altLang="ko-KR" sz="1500" b="0" i="1">
                <a:latin typeface="Franklin Gothic Demi Cond"/>
                <a:ea typeface="돋움"/>
              </a:rPr>
              <a:t>Ad Hoc Networks</a:t>
            </a:r>
            <a:r>
              <a:rPr lang="en" altLang="ko-KR" sz="1500" b="0">
                <a:latin typeface="Franklin Gothic Demi Cond"/>
                <a:ea typeface="돋움"/>
              </a:rPr>
              <a:t>, vol. 102, p. 102115, 2020.</a:t>
            </a:r>
          </a:p>
          <a:p>
            <a:r>
              <a:rPr lang="en" altLang="ko-KR" sz="1500" b="0">
                <a:latin typeface="Franklin Gothic Demi Cond"/>
                <a:ea typeface="돋움"/>
              </a:rPr>
              <a:t>[8] D. Bonet-</a:t>
            </a:r>
            <a:r>
              <a:rPr lang="en" altLang="ko-KR" sz="1500" b="0" err="1">
                <a:latin typeface="Franklin Gothic Demi Cond"/>
                <a:ea typeface="돋움"/>
              </a:rPr>
              <a:t>Sol`a</a:t>
            </a:r>
            <a:r>
              <a:rPr lang="en" altLang="ko-KR" sz="1500" b="0">
                <a:latin typeface="Franklin Gothic Demi Cond"/>
                <a:ea typeface="돋움"/>
              </a:rPr>
              <a:t> and R. M. Alsina-</a:t>
            </a:r>
            <a:r>
              <a:rPr lang="en" altLang="ko-KR" sz="1500" b="0" err="1">
                <a:latin typeface="Franklin Gothic Demi Cond"/>
                <a:ea typeface="돋움"/>
              </a:rPr>
              <a:t>Pag`es</a:t>
            </a:r>
            <a:r>
              <a:rPr lang="en" altLang="ko-KR" sz="1500" b="0">
                <a:latin typeface="Franklin Gothic Demi Cond"/>
                <a:ea typeface="돋움"/>
              </a:rPr>
              <a:t>, “A comparative survey of feature</a:t>
            </a:r>
            <a:r>
              <a:rPr lang="ko-KR" altLang="en-US" sz="1500" b="0">
                <a:latin typeface="Franklin Gothic Demi Cond"/>
                <a:ea typeface="돋움"/>
              </a:rPr>
              <a:t> </a:t>
            </a:r>
            <a:r>
              <a:rPr lang="en" altLang="ko-KR" sz="1500" b="0">
                <a:latin typeface="Franklin Gothic Demi Cond"/>
                <a:ea typeface="돋움"/>
              </a:rPr>
              <a:t>extraction and machine learning methods in diverse acoustic environments,” </a:t>
            </a:r>
            <a:r>
              <a:rPr lang="en" altLang="ko-KR" sz="1500" b="0" i="1">
                <a:latin typeface="Franklin Gothic Demi Cond"/>
                <a:ea typeface="돋움"/>
              </a:rPr>
              <a:t>Sensors</a:t>
            </a:r>
            <a:r>
              <a:rPr lang="en" altLang="ko-KR" sz="1500" b="0">
                <a:latin typeface="Franklin Gothic Demi Cond"/>
                <a:ea typeface="돋움"/>
              </a:rPr>
              <a:t>, vol. 21, no. 4, p. 1274, 2021</a:t>
            </a:r>
          </a:p>
          <a:p>
            <a:br>
              <a:rPr lang="en-US"/>
            </a:br>
            <a:endParaRPr lang="en-US"/>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29</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64442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a:t>Team Member</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7" name="Subtitle 2">
            <a:extLst>
              <a:ext uri="{FF2B5EF4-FFF2-40B4-BE49-F238E27FC236}">
                <a16:creationId xmlns:a16="http://schemas.microsoft.com/office/drawing/2014/main" id="{C776FED2-ACB0-640F-8611-E95BE135DEEB}"/>
              </a:ext>
            </a:extLst>
          </p:cNvPr>
          <p:cNvSpPr txBox="1">
            <a:spLocks/>
          </p:cNvSpPr>
          <p:nvPr/>
        </p:nvSpPr>
        <p:spPr>
          <a:xfrm>
            <a:off x="1194646" y="3642380"/>
            <a:ext cx="171569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Bokyung</a:t>
            </a:r>
            <a:r>
              <a:rPr lang="en-US" sz="2000"/>
              <a:t> Kwon</a:t>
            </a:r>
          </a:p>
        </p:txBody>
      </p:sp>
      <p:grpSp>
        <p:nvGrpSpPr>
          <p:cNvPr id="8" name="그룹 7">
            <a:extLst>
              <a:ext uri="{FF2B5EF4-FFF2-40B4-BE49-F238E27FC236}">
                <a16:creationId xmlns:a16="http://schemas.microsoft.com/office/drawing/2014/main" id="{4E47293A-CD67-1D8F-8072-3E5EE0325B5E}"/>
              </a:ext>
            </a:extLst>
          </p:cNvPr>
          <p:cNvGrpSpPr/>
          <p:nvPr/>
        </p:nvGrpSpPr>
        <p:grpSpPr>
          <a:xfrm>
            <a:off x="3757121" y="1092692"/>
            <a:ext cx="1528010" cy="2472829"/>
            <a:chOff x="3726299" y="1526508"/>
            <a:chExt cx="1528010" cy="2472829"/>
          </a:xfrm>
        </p:grpSpPr>
        <p:sp>
          <p:nvSpPr>
            <p:cNvPr id="9" name="Subtitle 2">
              <a:extLst>
                <a:ext uri="{FF2B5EF4-FFF2-40B4-BE49-F238E27FC236}">
                  <a16:creationId xmlns:a16="http://schemas.microsoft.com/office/drawing/2014/main" id="{17EAC16A-3683-880B-2557-FFEDDE875868}"/>
                </a:ext>
              </a:extLst>
            </p:cNvPr>
            <p:cNvSpPr txBox="1">
              <a:spLocks/>
            </p:cNvSpPr>
            <p:nvPr/>
          </p:nvSpPr>
          <p:spPr>
            <a:xfrm>
              <a:off x="3772135" y="1526508"/>
              <a:ext cx="1436338"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Heesun</a:t>
              </a:r>
              <a:r>
                <a:rPr lang="en-US" sz="2000"/>
                <a:t> Jung</a:t>
              </a:r>
            </a:p>
          </p:txBody>
        </p:sp>
        <p:sp>
          <p:nvSpPr>
            <p:cNvPr id="10" name="Text Placeholder 3">
              <a:extLst>
                <a:ext uri="{FF2B5EF4-FFF2-40B4-BE49-F238E27FC236}">
                  <a16:creationId xmlns:a16="http://schemas.microsoft.com/office/drawing/2014/main" id="{D55D8E02-404D-B01E-FF98-E104426F2F66}"/>
                </a:ext>
              </a:extLst>
            </p:cNvPr>
            <p:cNvSpPr txBox="1">
              <a:spLocks/>
            </p:cNvSpPr>
            <p:nvPr/>
          </p:nvSpPr>
          <p:spPr>
            <a:xfrm>
              <a:off x="3726299" y="3541288"/>
              <a:ext cx="1528010"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1" name="타원 10">
              <a:extLst>
                <a:ext uri="{FF2B5EF4-FFF2-40B4-BE49-F238E27FC236}">
                  <a16:creationId xmlns:a16="http://schemas.microsoft.com/office/drawing/2014/main" id="{371234FD-C1EE-026A-83D3-822B56F4DC9D}"/>
                </a:ext>
              </a:extLst>
            </p:cNvPr>
            <p:cNvSpPr/>
            <p:nvPr/>
          </p:nvSpPr>
          <p:spPr>
            <a:xfrm>
              <a:off x="3726299" y="1830972"/>
              <a:ext cx="1528010" cy="1642853"/>
            </a:xfrm>
            <a:prstGeom prst="ellipse">
              <a:avLst/>
            </a:prstGeom>
            <a:blipFill>
              <a:blip r:embed="rId3"/>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2" name="그룹 11">
            <a:extLst>
              <a:ext uri="{FF2B5EF4-FFF2-40B4-BE49-F238E27FC236}">
                <a16:creationId xmlns:a16="http://schemas.microsoft.com/office/drawing/2014/main" id="{F4489ABD-B274-6EDF-F0F3-10443ACD5CD1}"/>
              </a:ext>
            </a:extLst>
          </p:cNvPr>
          <p:cNvGrpSpPr/>
          <p:nvPr/>
        </p:nvGrpSpPr>
        <p:grpSpPr>
          <a:xfrm>
            <a:off x="1306269" y="1089378"/>
            <a:ext cx="1528011" cy="2453751"/>
            <a:chOff x="1275447" y="1523194"/>
            <a:chExt cx="1528011" cy="2453751"/>
          </a:xfrm>
        </p:grpSpPr>
        <p:sp>
          <p:nvSpPr>
            <p:cNvPr id="13" name="Subtitle 2">
              <a:extLst>
                <a:ext uri="{FF2B5EF4-FFF2-40B4-BE49-F238E27FC236}">
                  <a16:creationId xmlns:a16="http://schemas.microsoft.com/office/drawing/2014/main" id="{528158CF-C385-1504-B475-0E0ACDB5E863}"/>
                </a:ext>
              </a:extLst>
            </p:cNvPr>
            <p:cNvSpPr txBox="1">
              <a:spLocks/>
            </p:cNvSpPr>
            <p:nvPr/>
          </p:nvSpPr>
          <p:spPr>
            <a:xfrm>
              <a:off x="1511937" y="1523194"/>
              <a:ext cx="1019474"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Yejin</a:t>
              </a:r>
              <a:r>
                <a:rPr lang="en-US" sz="2000"/>
                <a:t> Lee</a:t>
              </a:r>
            </a:p>
          </p:txBody>
        </p:sp>
        <p:sp>
          <p:nvSpPr>
            <p:cNvPr id="14" name="Text Placeholder 3">
              <a:extLst>
                <a:ext uri="{FF2B5EF4-FFF2-40B4-BE49-F238E27FC236}">
                  <a16:creationId xmlns:a16="http://schemas.microsoft.com/office/drawing/2014/main" id="{00818873-6D47-D50D-C9DA-5866EB027690}"/>
                </a:ext>
              </a:extLst>
            </p:cNvPr>
            <p:cNvSpPr txBox="1">
              <a:spLocks/>
            </p:cNvSpPr>
            <p:nvPr/>
          </p:nvSpPr>
          <p:spPr>
            <a:xfrm>
              <a:off x="1275447" y="3518896"/>
              <a:ext cx="1528011"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5" name="타원 14">
              <a:extLst>
                <a:ext uri="{FF2B5EF4-FFF2-40B4-BE49-F238E27FC236}">
                  <a16:creationId xmlns:a16="http://schemas.microsoft.com/office/drawing/2014/main" id="{6309B736-F338-E692-69F0-01DEF32BC816}"/>
                </a:ext>
              </a:extLst>
            </p:cNvPr>
            <p:cNvSpPr/>
            <p:nvPr/>
          </p:nvSpPr>
          <p:spPr>
            <a:xfrm>
              <a:off x="1275447" y="1843437"/>
              <a:ext cx="1528010" cy="1642853"/>
            </a:xfrm>
            <a:prstGeom prst="ellipse">
              <a:avLst/>
            </a:prstGeom>
            <a:blipFill>
              <a:blip r:embed="rId4"/>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6" name="그룹 15">
            <a:extLst>
              <a:ext uri="{FF2B5EF4-FFF2-40B4-BE49-F238E27FC236}">
                <a16:creationId xmlns:a16="http://schemas.microsoft.com/office/drawing/2014/main" id="{4985FD0D-7765-D4CA-4069-38FB46BCC4CB}"/>
              </a:ext>
            </a:extLst>
          </p:cNvPr>
          <p:cNvGrpSpPr/>
          <p:nvPr/>
        </p:nvGrpSpPr>
        <p:grpSpPr>
          <a:xfrm>
            <a:off x="5965052" y="1099068"/>
            <a:ext cx="1903389" cy="2455730"/>
            <a:chOff x="5934230" y="1532884"/>
            <a:chExt cx="1903389" cy="2455730"/>
          </a:xfrm>
        </p:grpSpPr>
        <p:sp>
          <p:nvSpPr>
            <p:cNvPr id="17" name="Subtitle 2">
              <a:extLst>
                <a:ext uri="{FF2B5EF4-FFF2-40B4-BE49-F238E27FC236}">
                  <a16:creationId xmlns:a16="http://schemas.microsoft.com/office/drawing/2014/main" id="{782E2122-0E00-2C7D-8D57-DA49F36844F1}"/>
                </a:ext>
              </a:extLst>
            </p:cNvPr>
            <p:cNvSpPr txBox="1">
              <a:spLocks/>
            </p:cNvSpPr>
            <p:nvPr/>
          </p:nvSpPr>
          <p:spPr>
            <a:xfrm>
              <a:off x="5934230" y="1532884"/>
              <a:ext cx="190338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Youngbin</a:t>
              </a:r>
              <a:r>
                <a:rPr lang="en-US" sz="2000"/>
                <a:t> Kim</a:t>
              </a:r>
            </a:p>
          </p:txBody>
        </p:sp>
        <p:sp>
          <p:nvSpPr>
            <p:cNvPr id="18" name="Text Placeholder 3">
              <a:extLst>
                <a:ext uri="{FF2B5EF4-FFF2-40B4-BE49-F238E27FC236}">
                  <a16:creationId xmlns:a16="http://schemas.microsoft.com/office/drawing/2014/main" id="{B6688602-B113-6BCB-BE99-14B994A4E76B}"/>
                </a:ext>
              </a:extLst>
            </p:cNvPr>
            <p:cNvSpPr txBox="1">
              <a:spLocks/>
            </p:cNvSpPr>
            <p:nvPr/>
          </p:nvSpPr>
          <p:spPr>
            <a:xfrm>
              <a:off x="6011240" y="3529799"/>
              <a:ext cx="1731438"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sp>
          <p:nvSpPr>
            <p:cNvPr id="19" name="타원 18">
              <a:extLst>
                <a:ext uri="{FF2B5EF4-FFF2-40B4-BE49-F238E27FC236}">
                  <a16:creationId xmlns:a16="http://schemas.microsoft.com/office/drawing/2014/main" id="{1B43183B-04F6-FDED-6554-990CAC34CEF9}"/>
                </a:ext>
              </a:extLst>
            </p:cNvPr>
            <p:cNvSpPr/>
            <p:nvPr/>
          </p:nvSpPr>
          <p:spPr>
            <a:xfrm>
              <a:off x="6112954" y="1830971"/>
              <a:ext cx="1528010" cy="1642853"/>
            </a:xfrm>
            <a:prstGeom prst="ellipse">
              <a:avLst/>
            </a:prstGeom>
            <a:blipFill>
              <a:blip r:embed="rId5"/>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pic>
        <p:nvPicPr>
          <p:cNvPr id="20" name="그림 19">
            <a:extLst>
              <a:ext uri="{FF2B5EF4-FFF2-40B4-BE49-F238E27FC236}">
                <a16:creationId xmlns:a16="http://schemas.microsoft.com/office/drawing/2014/main" id="{0AD167AA-74D4-8297-94A0-1E79AD7A7EF4}"/>
              </a:ext>
            </a:extLst>
          </p:cNvPr>
          <p:cNvPicPr>
            <a:picLocks noChangeAspect="1"/>
          </p:cNvPicPr>
          <p:nvPr/>
        </p:nvPicPr>
        <p:blipFill>
          <a:blip r:embed="rId6"/>
          <a:stretch>
            <a:fillRect/>
          </a:stretch>
        </p:blipFill>
        <p:spPr>
          <a:xfrm rot="18830942">
            <a:off x="1005805" y="1163222"/>
            <a:ext cx="758401" cy="758401"/>
          </a:xfrm>
          <a:prstGeom prst="rect">
            <a:avLst/>
          </a:prstGeom>
        </p:spPr>
      </p:pic>
      <p:sp>
        <p:nvSpPr>
          <p:cNvPr id="21" name="타원 20">
            <a:extLst>
              <a:ext uri="{FF2B5EF4-FFF2-40B4-BE49-F238E27FC236}">
                <a16:creationId xmlns:a16="http://schemas.microsoft.com/office/drawing/2014/main" id="{2919905B-A0F1-9376-AAE0-6A759A35EDC9}"/>
              </a:ext>
            </a:extLst>
          </p:cNvPr>
          <p:cNvSpPr/>
          <p:nvPr/>
        </p:nvSpPr>
        <p:spPr>
          <a:xfrm>
            <a:off x="1247981" y="3979070"/>
            <a:ext cx="1528010" cy="1642853"/>
          </a:xfrm>
          <a:prstGeom prst="ellipse">
            <a:avLst/>
          </a:prstGeom>
          <a:blipFill>
            <a:blip r:embed="rId7"/>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Text Placeholder 3">
            <a:extLst>
              <a:ext uri="{FF2B5EF4-FFF2-40B4-BE49-F238E27FC236}">
                <a16:creationId xmlns:a16="http://schemas.microsoft.com/office/drawing/2014/main" id="{896B781F-F51A-FF68-8093-5D711EC8C91E}"/>
              </a:ext>
            </a:extLst>
          </p:cNvPr>
          <p:cNvSpPr txBox="1">
            <a:spLocks/>
          </p:cNvSpPr>
          <p:nvPr/>
        </p:nvSpPr>
        <p:spPr>
          <a:xfrm>
            <a:off x="1086557" y="5700456"/>
            <a:ext cx="1967435" cy="503600"/>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grpSp>
        <p:nvGrpSpPr>
          <p:cNvPr id="23" name="그룹 22">
            <a:extLst>
              <a:ext uri="{FF2B5EF4-FFF2-40B4-BE49-F238E27FC236}">
                <a16:creationId xmlns:a16="http://schemas.microsoft.com/office/drawing/2014/main" id="{87D0714C-1804-FD40-740B-4D9C1C4AEC70}"/>
              </a:ext>
            </a:extLst>
          </p:cNvPr>
          <p:cNvGrpSpPr/>
          <p:nvPr/>
        </p:nvGrpSpPr>
        <p:grpSpPr>
          <a:xfrm>
            <a:off x="3482780" y="3638062"/>
            <a:ext cx="2092851" cy="2543602"/>
            <a:chOff x="3451958" y="4071878"/>
            <a:chExt cx="2092851" cy="2543602"/>
          </a:xfrm>
        </p:grpSpPr>
        <p:sp>
          <p:nvSpPr>
            <p:cNvPr id="24" name="Subtitle 2">
              <a:extLst>
                <a:ext uri="{FF2B5EF4-FFF2-40B4-BE49-F238E27FC236}">
                  <a16:creationId xmlns:a16="http://schemas.microsoft.com/office/drawing/2014/main" id="{040748B4-8142-216D-B13E-E03B352E9037}"/>
                </a:ext>
              </a:extLst>
            </p:cNvPr>
            <p:cNvSpPr txBox="1">
              <a:spLocks/>
            </p:cNvSpPr>
            <p:nvPr/>
          </p:nvSpPr>
          <p:spPr>
            <a:xfrm>
              <a:off x="3756735" y="4071878"/>
              <a:ext cx="1483296"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Jihyeon</a:t>
              </a:r>
              <a:r>
                <a:rPr lang="en-US" sz="2000"/>
                <a:t> Park</a:t>
              </a:r>
            </a:p>
          </p:txBody>
        </p:sp>
        <p:sp>
          <p:nvSpPr>
            <p:cNvPr id="25" name="Text Placeholder 3">
              <a:extLst>
                <a:ext uri="{FF2B5EF4-FFF2-40B4-BE49-F238E27FC236}">
                  <a16:creationId xmlns:a16="http://schemas.microsoft.com/office/drawing/2014/main" id="{2A88794B-1552-C27C-7276-C0BB7DB452B8}"/>
                </a:ext>
              </a:extLst>
            </p:cNvPr>
            <p:cNvSpPr txBox="1">
              <a:spLocks/>
            </p:cNvSpPr>
            <p:nvPr/>
          </p:nvSpPr>
          <p:spPr>
            <a:xfrm>
              <a:off x="3451958" y="6156665"/>
              <a:ext cx="2092851"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a:t>
              </a:r>
            </a:p>
            <a:p>
              <a:pPr marL="0" indent="0" algn="ctr">
                <a:buNone/>
              </a:pPr>
              <a:r>
                <a:rPr lang="en-US" altLang="ko-Kore-KR" sz="1200" err="1"/>
                <a:t>Jeju</a:t>
              </a:r>
              <a:r>
                <a:rPr lang="en-US" altLang="ko-Kore-KR" sz="1200"/>
                <a:t> National University</a:t>
              </a:r>
              <a:endParaRPr lang="en-US" sz="1200"/>
            </a:p>
          </p:txBody>
        </p:sp>
        <p:sp>
          <p:nvSpPr>
            <p:cNvPr id="26" name="타원 25">
              <a:extLst>
                <a:ext uri="{FF2B5EF4-FFF2-40B4-BE49-F238E27FC236}">
                  <a16:creationId xmlns:a16="http://schemas.microsoft.com/office/drawing/2014/main" id="{2B82A86F-582E-50E9-86C6-F30BD441C8E6}"/>
                </a:ext>
              </a:extLst>
            </p:cNvPr>
            <p:cNvSpPr/>
            <p:nvPr/>
          </p:nvSpPr>
          <p:spPr>
            <a:xfrm>
              <a:off x="3734378" y="4412886"/>
              <a:ext cx="1528010" cy="1642853"/>
            </a:xfrm>
            <a:prstGeom prst="ellipse">
              <a:avLst/>
            </a:prstGeom>
            <a:blipFill>
              <a:blip r:embed="rId8"/>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grpSp>
        <p:nvGrpSpPr>
          <p:cNvPr id="27" name="그룹 26">
            <a:extLst>
              <a:ext uri="{FF2B5EF4-FFF2-40B4-BE49-F238E27FC236}">
                <a16:creationId xmlns:a16="http://schemas.microsoft.com/office/drawing/2014/main" id="{B7644AEC-C54A-1D19-FEF1-D699DA7D7B53}"/>
              </a:ext>
            </a:extLst>
          </p:cNvPr>
          <p:cNvGrpSpPr/>
          <p:nvPr/>
        </p:nvGrpSpPr>
        <p:grpSpPr>
          <a:xfrm>
            <a:off x="6143776" y="3637471"/>
            <a:ext cx="1528010" cy="2543810"/>
            <a:chOff x="6112954" y="4071287"/>
            <a:chExt cx="1528010" cy="2543810"/>
          </a:xfrm>
        </p:grpSpPr>
        <p:sp>
          <p:nvSpPr>
            <p:cNvPr id="28" name="타원 27">
              <a:extLst>
                <a:ext uri="{FF2B5EF4-FFF2-40B4-BE49-F238E27FC236}">
                  <a16:creationId xmlns:a16="http://schemas.microsoft.com/office/drawing/2014/main" id="{4C27E72A-C648-20AC-9C50-8A42287329F8}"/>
                </a:ext>
              </a:extLst>
            </p:cNvPr>
            <p:cNvSpPr/>
            <p:nvPr/>
          </p:nvSpPr>
          <p:spPr>
            <a:xfrm>
              <a:off x="6112954" y="4412886"/>
              <a:ext cx="1528010" cy="1642853"/>
            </a:xfrm>
            <a:prstGeom prst="ellipse">
              <a:avLst/>
            </a:prstGeom>
            <a:blipFill>
              <a:blip r:embed="rId9"/>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9" name="Subtitle 2">
              <a:extLst>
                <a:ext uri="{FF2B5EF4-FFF2-40B4-BE49-F238E27FC236}">
                  <a16:creationId xmlns:a16="http://schemas.microsoft.com/office/drawing/2014/main" id="{9A3CB8A1-F59E-62B2-B034-2078BDA6624D}"/>
                </a:ext>
              </a:extLst>
            </p:cNvPr>
            <p:cNvSpPr txBox="1">
              <a:spLocks/>
            </p:cNvSpPr>
            <p:nvPr/>
          </p:nvSpPr>
          <p:spPr>
            <a:xfrm>
              <a:off x="6185753" y="4071287"/>
              <a:ext cx="1382412"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a:t>Griffin </a:t>
              </a:r>
              <a:r>
                <a:rPr lang="en-US" sz="2000" err="1"/>
                <a:t>Pegg</a:t>
              </a:r>
              <a:endParaRPr lang="en-US" sz="2000"/>
            </a:p>
          </p:txBody>
        </p:sp>
        <p:sp>
          <p:nvSpPr>
            <p:cNvPr id="30" name="Text Placeholder 3">
              <a:extLst>
                <a:ext uri="{FF2B5EF4-FFF2-40B4-BE49-F238E27FC236}">
                  <a16:creationId xmlns:a16="http://schemas.microsoft.com/office/drawing/2014/main" id="{1AF09596-07A4-7116-FA27-C777AAB83FEF}"/>
                </a:ext>
              </a:extLst>
            </p:cNvPr>
            <p:cNvSpPr txBox="1">
              <a:spLocks/>
            </p:cNvSpPr>
            <p:nvPr/>
          </p:nvSpPr>
          <p:spPr>
            <a:xfrm>
              <a:off x="6117855" y="6157048"/>
              <a:ext cx="1518209"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CNIT</a:t>
              </a:r>
            </a:p>
            <a:p>
              <a:pPr marL="0" indent="0" algn="ctr">
                <a:buFont typeface="Wingdings" charset="2"/>
                <a:buNone/>
              </a:pPr>
              <a:r>
                <a:rPr lang="en-US" sz="1200"/>
                <a:t>Purdue University</a:t>
              </a:r>
            </a:p>
          </p:txBody>
        </p:sp>
      </p:grpSp>
      <p:cxnSp>
        <p:nvCxnSpPr>
          <p:cNvPr id="31" name="직선 연결선 9">
            <a:extLst>
              <a:ext uri="{FF2B5EF4-FFF2-40B4-BE49-F238E27FC236}">
                <a16:creationId xmlns:a16="http://schemas.microsoft.com/office/drawing/2014/main" id="{EFD75DCD-56DE-583A-2902-D22CCC860F8A}"/>
              </a:ext>
            </a:extLst>
          </p:cNvPr>
          <p:cNvCxnSpPr/>
          <p:nvPr/>
        </p:nvCxnSpPr>
        <p:spPr>
          <a:xfrm>
            <a:off x="1212425"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13">
            <a:extLst>
              <a:ext uri="{FF2B5EF4-FFF2-40B4-BE49-F238E27FC236}">
                <a16:creationId xmlns:a16="http://schemas.microsoft.com/office/drawing/2014/main" id="{77AAF0D4-A400-CDEA-E5A1-F48F5C861D59}"/>
              </a:ext>
            </a:extLst>
          </p:cNvPr>
          <p:cNvCxnSpPr/>
          <p:nvPr/>
        </p:nvCxnSpPr>
        <p:spPr>
          <a:xfrm>
            <a:off x="3677719"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20">
            <a:extLst>
              <a:ext uri="{FF2B5EF4-FFF2-40B4-BE49-F238E27FC236}">
                <a16:creationId xmlns:a16="http://schemas.microsoft.com/office/drawing/2014/main" id="{B26A6DC6-573B-6A6A-0EC2-D5676966CE97}"/>
              </a:ext>
            </a:extLst>
          </p:cNvPr>
          <p:cNvCxnSpPr/>
          <p:nvPr/>
        </p:nvCxnSpPr>
        <p:spPr>
          <a:xfrm>
            <a:off x="6042062"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321A8B83-6356-B350-E828-85A6B73FB8C7}"/>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1932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1" grpId="0" animBg="1"/>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a:latin typeface="Franklin Gothic Medium"/>
                <a:ea typeface="돋움"/>
              </a:rPr>
              <a:t>References</a:t>
            </a:r>
            <a:endParaRPr lang="en-US" altLang="ko-KR">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7843173"/>
          </a:xfrm>
        </p:spPr>
        <p:txBody>
          <a:bodyPr/>
          <a:lstStyle/>
          <a:p>
            <a:r>
              <a:rPr lang="en" sz="1500" b="0">
                <a:latin typeface="Franklin Gothic Demi Cond"/>
                <a:ea typeface="돋움"/>
              </a:rPr>
              <a:t>[9] D. M. Agrawal, H. B. Sailor, M. H. Soni, and H. A. Patil, “Novel </a:t>
            </a:r>
            <a:r>
              <a:rPr lang="en" sz="1500" b="0" err="1">
                <a:latin typeface="Franklin Gothic Demi Cond"/>
                <a:ea typeface="돋움"/>
              </a:rPr>
              <a:t>teo</a:t>
            </a:r>
            <a:r>
              <a:rPr lang="en" sz="1500" b="0">
                <a:latin typeface="Franklin Gothic Demi Cond"/>
                <a:ea typeface="돋움"/>
              </a:rPr>
              <a:t>-based gammatone features for environmental sound classification,” in 2017 25th European Signal Processing Conference (EUSIPCO).  IEEE, 2017, pp. 1809–1813.</a:t>
            </a:r>
            <a:endParaRPr lang="en" sz="1500">
              <a:latin typeface="Franklin Gothic Demi Cond"/>
            </a:endParaRPr>
          </a:p>
          <a:p>
            <a:r>
              <a:rPr lang="en" sz="1500" b="0">
                <a:latin typeface="Franklin Gothic Demi Cond"/>
                <a:ea typeface="돋움"/>
              </a:rPr>
              <a:t>[10] J. Xie, K. Hu, M. Zhu, J. Yu, and Q. Zhu, “Investigation of different </a:t>
            </a:r>
            <a:r>
              <a:rPr lang="en" sz="1500" b="0" err="1">
                <a:latin typeface="Franklin Gothic Demi Cond"/>
                <a:ea typeface="돋움"/>
              </a:rPr>
              <a:t>cnn</a:t>
            </a:r>
            <a:r>
              <a:rPr lang="en" sz="1500" b="0">
                <a:latin typeface="Franklin Gothic Demi Cond"/>
                <a:ea typeface="돋움"/>
              </a:rPr>
              <a:t>-based models for improved bird sound classification,” IEEE Access, vol. 7, pp. 175 353–175 361, 2019.</a:t>
            </a:r>
            <a:endParaRPr lang="en-US" sz="1500" b="0">
              <a:latin typeface="Franklin Gothic Demi Cond"/>
              <a:ea typeface="돋움"/>
            </a:endParaRPr>
          </a:p>
          <a:p>
            <a:r>
              <a:rPr lang="en" sz="1500" b="0">
                <a:latin typeface="Franklin Gothic Demi Cond"/>
                <a:ea typeface="돋움"/>
              </a:rPr>
              <a:t>[11] S. Kahl, T. Wilhelm-Stein, H. Hussein, H. Klinck, D. </a:t>
            </a:r>
            <a:r>
              <a:rPr lang="en" sz="1500" b="0" err="1">
                <a:latin typeface="Franklin Gothic Demi Cond"/>
                <a:ea typeface="돋움"/>
              </a:rPr>
              <a:t>Kowerko</a:t>
            </a:r>
            <a:r>
              <a:rPr lang="en" sz="1500" b="0">
                <a:latin typeface="Franklin Gothic Demi Cond"/>
                <a:ea typeface="돋움"/>
              </a:rPr>
              <a:t>, M. Ritter and M. Eibl, “Large-scale bird sound classification using convolutional neural networks.” vol. 1866, 2017.</a:t>
            </a:r>
            <a:endParaRPr lang="en" sz="1500">
              <a:latin typeface="Franklin Gothic Demi Cond"/>
            </a:endParaRPr>
          </a:p>
          <a:p>
            <a:r>
              <a:rPr lang="en" sz="1500" b="0">
                <a:latin typeface="Franklin Gothic Demi Cond"/>
                <a:ea typeface="돋움"/>
              </a:rPr>
              <a:t>[12] M. Hossin and M. N. Sulaiman, “A review on evaluation metrics for data classification evaluations,” International journal of data mining &amp; knowledge management process, vol. 5, no. 2, p. 1, 2015.</a:t>
            </a:r>
          </a:p>
          <a:p>
            <a:r>
              <a:rPr lang="en" sz="1500" b="0">
                <a:latin typeface="Franklin Gothic Demi Cond"/>
                <a:ea typeface="돋움"/>
              </a:rPr>
              <a:t>[13] Sprengel, Elias, et al. </a:t>
            </a:r>
            <a:r>
              <a:rPr lang="en" sz="1500" b="0" i="1">
                <a:latin typeface="Franklin Gothic Demi Cond"/>
                <a:ea typeface="돋움"/>
              </a:rPr>
              <a:t>Audio based bird species identification using deep learning techniques</a:t>
            </a:r>
            <a:r>
              <a:rPr lang="en" sz="1500" b="0">
                <a:latin typeface="Franklin Gothic Demi Cond"/>
                <a:ea typeface="돋움"/>
              </a:rPr>
              <a:t>. No. CONF. 2016.</a:t>
            </a:r>
            <a:endParaRPr lang="en" sz="1500" b="0">
              <a:ea typeface="돋움"/>
            </a:endParaRPr>
          </a:p>
          <a:p>
            <a:r>
              <a:rPr lang="en" sz="1500" b="0">
                <a:latin typeface="Franklin Gothic Demi Cond"/>
                <a:ea typeface="돋움"/>
              </a:rPr>
              <a:t>[14] Xie, Jie, and </a:t>
            </a:r>
            <a:r>
              <a:rPr lang="en" sz="1500" b="0" err="1">
                <a:latin typeface="Franklin Gothic Demi Cond"/>
                <a:ea typeface="돋움"/>
              </a:rPr>
              <a:t>Mingying</a:t>
            </a:r>
            <a:r>
              <a:rPr lang="en" sz="1500" b="0">
                <a:latin typeface="Franklin Gothic Demi Cond"/>
                <a:ea typeface="돋움"/>
              </a:rPr>
              <a:t> Zhu. "Handcrafted features and late fusion with deep learning for bird sound classification." </a:t>
            </a:r>
            <a:r>
              <a:rPr lang="en" sz="1500" b="0" i="1">
                <a:latin typeface="Franklin Gothic Demi Cond"/>
                <a:ea typeface="돋움"/>
              </a:rPr>
              <a:t>Ecological Informatics</a:t>
            </a:r>
            <a:r>
              <a:rPr lang="en" sz="1500" b="0">
                <a:latin typeface="Franklin Gothic Demi Cond"/>
                <a:ea typeface="돋움"/>
              </a:rPr>
              <a:t> 52 (2019): 74-81.</a:t>
            </a:r>
            <a:endParaRPr lang="en" sz="1500" b="0">
              <a:ea typeface="돋움"/>
            </a:endParaRPr>
          </a:p>
          <a:p>
            <a:r>
              <a:rPr lang="en" sz="1500" b="0">
                <a:latin typeface="Franklin Gothic Demi Cond"/>
                <a:ea typeface="돋움"/>
              </a:rPr>
              <a:t>[15] </a:t>
            </a:r>
            <a:r>
              <a:rPr lang="en" sz="1500" b="0" i="1">
                <a:latin typeface="Franklin Gothic Demi Cond"/>
                <a:ea typeface="돋움"/>
              </a:rPr>
              <a:t>Macaulay Library</a:t>
            </a:r>
            <a:r>
              <a:rPr lang="en" sz="1500" b="0">
                <a:latin typeface="Franklin Gothic Demi Cond"/>
                <a:ea typeface="돋움"/>
              </a:rPr>
              <a:t>, 27-Sep-2022. [Online]. Available: </a:t>
            </a:r>
            <a:r>
              <a:rPr lang="en" sz="1500" b="0">
                <a:latin typeface="Franklin Gothic Demi Cond"/>
                <a:ea typeface="돋움"/>
                <a:hlinkClick r:id="rId3"/>
              </a:rPr>
              <a:t>https://www.macaulaylibrary.org/</a:t>
            </a:r>
            <a:r>
              <a:rPr lang="en" sz="1500" b="0">
                <a:latin typeface="Franklin Gothic Demi Cond"/>
                <a:ea typeface="돋움"/>
              </a:rPr>
              <a:t>.</a:t>
            </a:r>
          </a:p>
          <a:p>
            <a:r>
              <a:rPr lang="en" sz="1500" b="0">
                <a:latin typeface="Franklin Gothic Demi Cond"/>
                <a:ea typeface="돋움"/>
              </a:rPr>
              <a:t>[16] </a:t>
            </a:r>
            <a:r>
              <a:rPr lang="en" sz="1500" b="0" i="1">
                <a:latin typeface="Franklin Gothic Demi Cond"/>
                <a:ea typeface="돋움"/>
              </a:rPr>
              <a:t>J. Willard Marriott Digital Library</a:t>
            </a:r>
            <a:r>
              <a:rPr lang="en" sz="1500" b="0">
                <a:latin typeface="Franklin Gothic Demi Cond"/>
                <a:ea typeface="돋움"/>
              </a:rPr>
              <a:t>. [Online]. Available: </a:t>
            </a:r>
            <a:r>
              <a:rPr lang="en" sz="1500" b="0">
                <a:latin typeface="Franklin Gothic Demi Cond"/>
                <a:ea typeface="돋움"/>
                <a:hlinkClick r:id="rId4"/>
              </a:rPr>
              <a:t>https://collections.lib.utah.edu/</a:t>
            </a:r>
            <a:r>
              <a:rPr lang="en" sz="1500" b="0">
                <a:latin typeface="Franklin Gothic Demi Cond"/>
                <a:ea typeface="돋움"/>
              </a:rPr>
              <a:t>.</a:t>
            </a:r>
          </a:p>
          <a:p>
            <a:r>
              <a:rPr lang="en" sz="1500" b="0">
                <a:latin typeface="Franklin Gothic Demi Cond"/>
                <a:ea typeface="돋움"/>
              </a:rPr>
              <a:t>[17] “</a:t>
            </a:r>
            <a:r>
              <a:rPr lang="en" sz="1500" b="0" err="1">
                <a:latin typeface="Franklin Gothic Demi Cond"/>
                <a:ea typeface="돋움"/>
              </a:rPr>
              <a:t>AudioSet</a:t>
            </a:r>
            <a:r>
              <a:rPr lang="en" sz="1500" b="0">
                <a:latin typeface="Franklin Gothic Demi Cond"/>
                <a:ea typeface="돋움"/>
              </a:rPr>
              <a:t>,” </a:t>
            </a:r>
            <a:r>
              <a:rPr lang="en" sz="1500" b="0" i="1">
                <a:latin typeface="Franklin Gothic Demi Cond"/>
                <a:ea typeface="돋움"/>
              </a:rPr>
              <a:t>Google</a:t>
            </a:r>
            <a:r>
              <a:rPr lang="en" sz="1500" b="0">
                <a:latin typeface="Franklin Gothic Demi Cond"/>
                <a:ea typeface="돋움"/>
              </a:rPr>
              <a:t>. [Online]. Available: </a:t>
            </a:r>
            <a:r>
              <a:rPr lang="en" sz="1500" b="0">
                <a:latin typeface="Franklin Gothic Demi Cond"/>
                <a:ea typeface="돋움"/>
                <a:hlinkClick r:id="rId5"/>
              </a:rPr>
              <a:t>https://research.google.com/audioset/ontology/dog.html</a:t>
            </a:r>
            <a:r>
              <a:rPr lang="en" sz="1500" b="0">
                <a:latin typeface="Franklin Gothic Demi Cond"/>
                <a:ea typeface="돋움"/>
              </a:rPr>
              <a:t>.</a:t>
            </a:r>
          </a:p>
          <a:p>
            <a:br>
              <a:rPr lang="en" sz="1600" b="0">
                <a:latin typeface="Franklin Gothic Demi Cond"/>
                <a:ea typeface="돋움"/>
              </a:rPr>
            </a:br>
            <a:endParaRPr lang="en" sz="1600" b="0">
              <a:latin typeface="Franklin Gothic Demi Cond"/>
              <a:ea typeface="돋움"/>
            </a:endParaRPr>
          </a:p>
          <a:p>
            <a:endParaRPr lang="en" sz="1600" b="0">
              <a:ea typeface="돋움"/>
            </a:endParaRPr>
          </a:p>
          <a:p>
            <a:endParaRPr lang="en" sz="1600" b="0">
              <a:ea typeface="돋움"/>
            </a:endParaRPr>
          </a:p>
          <a:p>
            <a:br>
              <a:rPr lang="en-US"/>
            </a:br>
            <a:endParaRPr lang="en-US"/>
          </a:p>
          <a:p>
            <a:endParaRPr lang="en" sz="1600" b="0">
              <a:ea typeface="돋움"/>
            </a:endParaRPr>
          </a:p>
          <a:p>
            <a:br>
              <a:rPr lang="en-US"/>
            </a:br>
            <a:endParaRPr lang="en-US"/>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30</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1954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a:latin typeface="Franklin Gothic Medium"/>
                <a:ea typeface="돋움"/>
              </a:rPr>
              <a:t>References</a:t>
            </a:r>
            <a:endParaRPr lang="en-US" altLang="ko-KR">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3036729"/>
          </a:xfrm>
        </p:spPr>
        <p:txBody>
          <a:bodyPr/>
          <a:lstStyle/>
          <a:p>
            <a:r>
              <a:rPr lang="en" sz="1500" b="0">
                <a:latin typeface="Franklin Gothic Demi Cond"/>
                <a:ea typeface="돋움"/>
              </a:rPr>
              <a:t>[18] “Acoustic atlas: Montana State University MSU Library,” </a:t>
            </a:r>
            <a:r>
              <a:rPr lang="en" sz="1500" b="0" i="1">
                <a:latin typeface="Franklin Gothic Demi Cond"/>
                <a:ea typeface="돋움"/>
              </a:rPr>
              <a:t>Acoustic Atlas: Montana State University Library</a:t>
            </a:r>
            <a:r>
              <a:rPr lang="en" sz="1500" b="0">
                <a:latin typeface="Franklin Gothic Demi Cond"/>
                <a:ea typeface="돋움"/>
              </a:rPr>
              <a:t>. [Online]. Available: </a:t>
            </a:r>
            <a:r>
              <a:rPr lang="en" sz="1500" b="0">
                <a:latin typeface="Franklin Gothic Demi Cond"/>
                <a:ea typeface="돋움"/>
                <a:hlinkClick r:id="rId3"/>
              </a:rPr>
              <a:t>https://acousticatlas.org/index.php</a:t>
            </a:r>
            <a:r>
              <a:rPr lang="en" sz="1500" b="0">
                <a:latin typeface="Franklin Gothic Demi Cond"/>
                <a:ea typeface="돋움"/>
              </a:rPr>
              <a:t>.</a:t>
            </a:r>
          </a:p>
          <a:p>
            <a:r>
              <a:rPr lang="en" sz="1500" b="0">
                <a:latin typeface="Franklin Gothic Demi Cond"/>
                <a:ea typeface="돋움"/>
              </a:rPr>
              <a:t>[19] “</a:t>
            </a:r>
            <a:r>
              <a:rPr lang="en" sz="1500" b="0" err="1">
                <a:latin typeface="Franklin Gothic Demi Cond"/>
                <a:ea typeface="돋움"/>
              </a:rPr>
              <a:t>Birdclef</a:t>
            </a:r>
            <a:r>
              <a:rPr lang="en" sz="1500" b="0">
                <a:latin typeface="Franklin Gothic Demi Cond"/>
                <a:ea typeface="돋움"/>
              </a:rPr>
              <a:t> 2021 - birdcall identification,” </a:t>
            </a:r>
            <a:r>
              <a:rPr lang="en" sz="1500" b="0" i="1">
                <a:latin typeface="Franklin Gothic Demi Cond"/>
                <a:ea typeface="돋움"/>
              </a:rPr>
              <a:t>Kaggle</a:t>
            </a:r>
            <a:r>
              <a:rPr lang="en" sz="1500" b="0">
                <a:latin typeface="Franklin Gothic Demi Cond"/>
                <a:ea typeface="돋움"/>
              </a:rPr>
              <a:t>. [Online]. Available: </a:t>
            </a:r>
            <a:r>
              <a:rPr lang="en" sz="1500" b="0">
                <a:latin typeface="Franklin Gothic Demi Cond"/>
                <a:ea typeface="돋움"/>
                <a:hlinkClick r:id="rId4"/>
              </a:rPr>
              <a:t>https://www.kaggle.com/c/birdclef-2021</a:t>
            </a:r>
            <a:r>
              <a:rPr lang="en" sz="1500" b="0">
                <a:latin typeface="Franklin Gothic Demi Cond"/>
                <a:ea typeface="돋움"/>
              </a:rPr>
              <a:t>.</a:t>
            </a:r>
            <a:endParaRPr lang="en-US" sz="1500" b="0">
              <a:latin typeface="Franklin Gothic Demi Cond"/>
              <a:ea typeface="돋움"/>
            </a:endParaRPr>
          </a:p>
          <a:p>
            <a:br>
              <a:rPr lang="en-US"/>
            </a:br>
            <a:endParaRPr lang="en-US"/>
          </a:p>
          <a:p>
            <a:endParaRPr lang="en" sz="1600" b="0">
              <a:ea typeface="돋움"/>
            </a:endParaRPr>
          </a:p>
          <a:p>
            <a:br>
              <a:rPr lang="en-US"/>
            </a:br>
            <a:endParaRPr lang="en-US"/>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31</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44458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3000781" y="2760405"/>
            <a:ext cx="3143212" cy="1336975"/>
          </a:xfrm>
        </p:spPr>
        <p:txBody>
          <a:bodyPr/>
          <a:lstStyle/>
          <a:p>
            <a:r>
              <a:rPr lang="en-US" altLang="ko-KR" sz="9600">
                <a:latin typeface="Franklin Gothic Medium"/>
                <a:ea typeface="돋움"/>
              </a:rPr>
              <a:t>Q &amp; A</a:t>
            </a:r>
            <a:endParaRPr lang="en-US" altLang="ko-KR" sz="960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32</a:t>
            </a:fld>
            <a:endParaRPr lang="en-US"/>
          </a:p>
        </p:txBody>
      </p:sp>
      <p:sp>
        <p:nvSpPr>
          <p:cNvPr id="4" name="직사각형 3">
            <a:extLst>
              <a:ext uri="{FF2B5EF4-FFF2-40B4-BE49-F238E27FC236}">
                <a16:creationId xmlns:a16="http://schemas.microsoft.com/office/drawing/2014/main" id="{80C06AE4-28BA-4333-B76D-7C983BB85F1E}"/>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9847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1694496" y="2688718"/>
            <a:ext cx="5580548" cy="1329595"/>
          </a:xfrm>
        </p:spPr>
        <p:txBody>
          <a:bodyPr/>
          <a:lstStyle/>
          <a:p>
            <a:r>
              <a:rPr lang="en-US" altLang="ko-KR" sz="9600">
                <a:latin typeface="Franklin Gothic Medium"/>
                <a:ea typeface="돋움"/>
              </a:rPr>
              <a:t>Thank You</a:t>
            </a:r>
            <a:endParaRPr lang="en-US" altLang="ko-KR" sz="960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dirty="0" smtClean="0"/>
              <a:pPr/>
              <a:t>33</a:t>
            </a:fld>
            <a:endParaRPr lang="en-US"/>
          </a:p>
        </p:txBody>
      </p:sp>
      <p:sp>
        <p:nvSpPr>
          <p:cNvPr id="5" name="직사각형 4">
            <a:extLst>
              <a:ext uri="{FF2B5EF4-FFF2-40B4-BE49-F238E27FC236}">
                <a16:creationId xmlns:a16="http://schemas.microsoft.com/office/drawing/2014/main" id="{1051BDE4-5715-71DE-23DA-59C7B9C4984D}"/>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64979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Introduction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300709" y="4092834"/>
            <a:ext cx="8542583" cy="727426"/>
          </a:xfrm>
        </p:spPr>
        <p:txBody>
          <a:bodyPr vert="horz" lIns="0" tIns="0" rIns="0" bIns="0" rtlCol="0" anchor="t">
            <a:normAutofit/>
          </a:bodyPr>
          <a:lstStyle/>
          <a:p>
            <a:pPr algn="ctr"/>
            <a:r>
              <a:rPr lang="en" sz="2200" b="0" i="0" u="none" strike="noStrike">
                <a:effectLst/>
                <a:latin typeface="+mj-lt"/>
              </a:rPr>
              <a:t>There is substantial damage to</a:t>
            </a:r>
            <a:r>
              <a:rPr lang="en" sz="2200" b="0" u="none" strike="noStrike">
                <a:solidFill>
                  <a:schemeClr val="accent1"/>
                </a:solidFill>
                <a:effectLst/>
                <a:latin typeface="+mj-lt"/>
              </a:rPr>
              <a:t> livestock, human costs, and crops</a:t>
            </a:r>
            <a:r>
              <a:rPr lang="en" sz="2200">
                <a:solidFill>
                  <a:schemeClr val="accent1"/>
                </a:solidFill>
                <a:latin typeface="+mj-lt"/>
              </a:rPr>
              <a:t> </a:t>
            </a:r>
            <a:endParaRPr lang="ko-KR" altLang="en-US">
              <a:solidFill>
                <a:schemeClr val="accent1"/>
              </a:solidFill>
              <a:ea typeface="돋움" panose="020B0600000101010101" pitchFamily="34" charset="-127"/>
            </a:endParaRPr>
          </a:p>
          <a:p>
            <a:pPr marL="0" indent="0" algn="ctr">
              <a:buNone/>
            </a:pPr>
            <a:r>
              <a:rPr lang="en" sz="2200" b="0" i="0" u="none" strike="noStrike">
                <a:effectLst/>
                <a:latin typeface="+mj-lt"/>
              </a:rPr>
              <a:t>by </a:t>
            </a:r>
            <a:r>
              <a:rPr lang="en" sz="2200" b="0" i="0" u="none" strike="noStrike">
                <a:effectLst/>
                <a:highlight>
                  <a:srgbClr val="E3D5BE"/>
                </a:highlight>
                <a:latin typeface="+mj-lt"/>
              </a:rPr>
              <a:t>coyote</a:t>
            </a:r>
            <a:r>
              <a:rPr lang="en-US" sz="2200">
                <a:highlight>
                  <a:srgbClr val="E3D5BE"/>
                </a:highlight>
                <a:latin typeface="+mj-lt"/>
              </a:rPr>
              <a:t>s</a:t>
            </a:r>
            <a:r>
              <a:rPr lang="en" sz="2200" b="0" i="0" u="none" strike="noStrike">
                <a:effectLst/>
                <a:latin typeface="+mj-lt"/>
              </a:rPr>
              <a:t> in several farms.</a:t>
            </a:r>
            <a:r>
              <a:rPr lang="en" sz="2200">
                <a:latin typeface="+mj-lt"/>
              </a:rPr>
              <a:t> </a:t>
            </a:r>
            <a:endParaRPr lang="en" sz="2200" b="0" i="0" u="none" strike="noStrike">
              <a:effectLst/>
              <a:latin typeface="+mj-lt"/>
            </a:endParaRPr>
          </a:p>
          <a:p>
            <a:pPr marL="0" indent="0" algn="ctr">
              <a:buNone/>
            </a:pPr>
            <a:endParaRPr lang="en-US" sz="220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a:xfrm>
            <a:off x="8468697" y="6294063"/>
            <a:ext cx="365760" cy="365760"/>
          </a:xfrm>
        </p:spPr>
        <p:txBody>
          <a:bodyPr/>
          <a:lstStyle/>
          <a:p>
            <a:fld id="{8A7A6979-0714-4377-B894-6BE4C2D6E202}" type="slidenum">
              <a:rPr lang="en-US" smtClean="0"/>
              <a:pPr/>
              <a:t>4</a:t>
            </a:fld>
            <a:endParaRPr lang="en-US"/>
          </a:p>
        </p:txBody>
      </p:sp>
      <p:pic>
        <p:nvPicPr>
          <p:cNvPr id="5" name="그림 4">
            <a:extLst>
              <a:ext uri="{FF2B5EF4-FFF2-40B4-BE49-F238E27FC236}">
                <a16:creationId xmlns:a16="http://schemas.microsoft.com/office/drawing/2014/main" id="{18AD4F88-E3CB-046A-39D3-039253D242AE}"/>
              </a:ext>
            </a:extLst>
          </p:cNvPr>
          <p:cNvPicPr>
            <a:picLocks noChangeAspect="1"/>
          </p:cNvPicPr>
          <p:nvPr/>
        </p:nvPicPr>
        <p:blipFill>
          <a:blip r:embed="rId3"/>
          <a:stretch>
            <a:fillRect/>
          </a:stretch>
        </p:blipFill>
        <p:spPr>
          <a:xfrm>
            <a:off x="3205429" y="1818974"/>
            <a:ext cx="2191823" cy="1615812"/>
          </a:xfrm>
          <a:prstGeom prst="rect">
            <a:avLst/>
          </a:prstGeom>
        </p:spPr>
      </p:pic>
      <p:sp>
        <p:nvSpPr>
          <p:cNvPr id="14" name="TextBox 13">
            <a:extLst>
              <a:ext uri="{FF2B5EF4-FFF2-40B4-BE49-F238E27FC236}">
                <a16:creationId xmlns:a16="http://schemas.microsoft.com/office/drawing/2014/main" id="{9D2D3169-9569-DB9F-8ADB-908057863F07}"/>
              </a:ext>
            </a:extLst>
          </p:cNvPr>
          <p:cNvSpPr txBox="1"/>
          <p:nvPr/>
        </p:nvSpPr>
        <p:spPr>
          <a:xfrm>
            <a:off x="2930970" y="5186994"/>
            <a:ext cx="4160230" cy="477054"/>
          </a:xfrm>
          <a:prstGeom prst="rect">
            <a:avLst/>
          </a:prstGeom>
          <a:noFill/>
        </p:spPr>
        <p:txBody>
          <a:bodyPr wrap="square" lIns="91440" tIns="45720" rIns="91440" bIns="45720" anchor="t">
            <a:spAutoFit/>
          </a:bodyPr>
          <a:lstStyle/>
          <a:p>
            <a:r>
              <a:rPr lang="en" altLang="ko-KR" sz="2500" u="sng">
                <a:solidFill>
                  <a:schemeClr val="bg1"/>
                </a:solidFill>
                <a:latin typeface="+mj-lt"/>
                <a:ea typeface="돋움"/>
              </a:rPr>
              <a:t>Continuous</a:t>
            </a:r>
            <a:r>
              <a:rPr lang="en" sz="2500" b="0" i="0" u="sng" strike="noStrike">
                <a:solidFill>
                  <a:schemeClr val="bg1"/>
                </a:solidFill>
                <a:effectLst/>
                <a:latin typeface="+mj-lt"/>
              </a:rPr>
              <a:t> Economic </a:t>
            </a:r>
            <a:r>
              <a:rPr lang="en" sz="2500" u="sng">
                <a:solidFill>
                  <a:schemeClr val="bg1"/>
                </a:solidFill>
                <a:latin typeface="+mj-lt"/>
              </a:rPr>
              <a:t>L</a:t>
            </a:r>
            <a:r>
              <a:rPr lang="en" sz="2500" b="0" i="0" u="sng" strike="noStrike">
                <a:solidFill>
                  <a:schemeClr val="bg1"/>
                </a:solidFill>
                <a:effectLst/>
                <a:latin typeface="+mj-lt"/>
              </a:rPr>
              <a:t>osses</a:t>
            </a:r>
          </a:p>
        </p:txBody>
      </p:sp>
      <p:pic>
        <p:nvPicPr>
          <p:cNvPr id="15" name="그림 14">
            <a:extLst>
              <a:ext uri="{FF2B5EF4-FFF2-40B4-BE49-F238E27FC236}">
                <a16:creationId xmlns:a16="http://schemas.microsoft.com/office/drawing/2014/main" id="{A9B30678-C85F-E5A6-40C7-046E67366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8797" y="1600569"/>
            <a:ext cx="757716" cy="970320"/>
          </a:xfrm>
          <a:prstGeom prst="rect">
            <a:avLst/>
          </a:prstGeom>
        </p:spPr>
      </p:pic>
      <p:pic>
        <p:nvPicPr>
          <p:cNvPr id="16" name="그림 15">
            <a:extLst>
              <a:ext uri="{FF2B5EF4-FFF2-40B4-BE49-F238E27FC236}">
                <a16:creationId xmlns:a16="http://schemas.microsoft.com/office/drawing/2014/main" id="{64F42FE9-961D-C4ED-6951-440658948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869" y="2405036"/>
            <a:ext cx="785719" cy="1131068"/>
          </a:xfrm>
          <a:prstGeom prst="rect">
            <a:avLst/>
          </a:prstGeom>
        </p:spPr>
      </p:pic>
      <p:pic>
        <p:nvPicPr>
          <p:cNvPr id="17" name="그림 16" descr="사람, 스포츠이(가) 표시된 사진&#10;&#10;자동 생성된 설명">
            <a:extLst>
              <a:ext uri="{FF2B5EF4-FFF2-40B4-BE49-F238E27FC236}">
                <a16:creationId xmlns:a16="http://schemas.microsoft.com/office/drawing/2014/main" id="{1CD47523-9EC6-498D-1087-ABA392FA63BC}"/>
              </a:ext>
            </a:extLst>
          </p:cNvPr>
          <p:cNvPicPr>
            <a:picLocks noChangeAspect="1"/>
          </p:cNvPicPr>
          <p:nvPr/>
        </p:nvPicPr>
        <p:blipFill rotWithShape="1">
          <a:blip r:embed="rId6"/>
          <a:srcRect l="60801"/>
          <a:stretch/>
        </p:blipFill>
        <p:spPr>
          <a:xfrm>
            <a:off x="5582655" y="1825087"/>
            <a:ext cx="924816" cy="2025069"/>
          </a:xfrm>
          <a:prstGeom prst="rect">
            <a:avLst/>
          </a:prstGeom>
        </p:spPr>
      </p:pic>
      <p:pic>
        <p:nvPicPr>
          <p:cNvPr id="18" name="그림 17" descr="사람, 스포츠이(가) 표시된 사진&#10;&#10;자동 생성된 설명">
            <a:extLst>
              <a:ext uri="{FF2B5EF4-FFF2-40B4-BE49-F238E27FC236}">
                <a16:creationId xmlns:a16="http://schemas.microsoft.com/office/drawing/2014/main" id="{EF168826-2191-96E0-364B-F1F2AFE05C64}"/>
              </a:ext>
            </a:extLst>
          </p:cNvPr>
          <p:cNvPicPr>
            <a:picLocks noChangeAspect="1"/>
          </p:cNvPicPr>
          <p:nvPr/>
        </p:nvPicPr>
        <p:blipFill rotWithShape="1">
          <a:blip r:embed="rId6"/>
          <a:srcRect r="55166"/>
          <a:stretch/>
        </p:blipFill>
        <p:spPr>
          <a:xfrm>
            <a:off x="6360819" y="1515008"/>
            <a:ext cx="1057778" cy="2025069"/>
          </a:xfrm>
          <a:prstGeom prst="rect">
            <a:avLst/>
          </a:prstGeom>
        </p:spPr>
      </p:pic>
      <p:pic>
        <p:nvPicPr>
          <p:cNvPr id="20" name="그림 19">
            <a:extLst>
              <a:ext uri="{FF2B5EF4-FFF2-40B4-BE49-F238E27FC236}">
                <a16:creationId xmlns:a16="http://schemas.microsoft.com/office/drawing/2014/main" id="{F749F752-8E72-3B03-C010-E74E768F4D63}"/>
              </a:ext>
            </a:extLst>
          </p:cNvPr>
          <p:cNvPicPr>
            <a:picLocks noChangeAspect="1"/>
          </p:cNvPicPr>
          <p:nvPr/>
        </p:nvPicPr>
        <p:blipFill>
          <a:blip r:embed="rId7"/>
          <a:stretch>
            <a:fillRect/>
          </a:stretch>
        </p:blipFill>
        <p:spPr>
          <a:xfrm rot="15865852">
            <a:off x="4644101" y="1370899"/>
            <a:ext cx="2188582" cy="2399980"/>
          </a:xfrm>
          <a:prstGeom prst="rect">
            <a:avLst/>
          </a:prstGeom>
        </p:spPr>
      </p:pic>
      <p:pic>
        <p:nvPicPr>
          <p:cNvPr id="8" name="Picture 4" descr="개, 포유류, 늑대, 서있는이(가) 표시된 사진&#10;&#10;자동 생성된 설명">
            <a:extLst>
              <a:ext uri="{FF2B5EF4-FFF2-40B4-BE49-F238E27FC236}">
                <a16:creationId xmlns:a16="http://schemas.microsoft.com/office/drawing/2014/main" id="{644A33A4-9ECF-49F0-15C1-C3219F7969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019" y="1600410"/>
            <a:ext cx="2092271" cy="1944159"/>
          </a:xfrm>
          <a:prstGeom prst="rect">
            <a:avLst/>
          </a:prstGeom>
          <a:noFill/>
          <a:extLst>
            <a:ext uri="{909E8E84-426E-40DD-AFC4-6F175D3DCCD1}">
              <a14:hiddenFill xmlns:a14="http://schemas.microsoft.com/office/drawing/2010/main">
                <a:solidFill>
                  <a:srgbClr val="FFFFFF"/>
                </a:solidFill>
              </a14:hiddenFill>
            </a:ext>
          </a:extLst>
        </p:spPr>
      </p:pic>
      <p:sp>
        <p:nvSpPr>
          <p:cNvPr id="3" name="오른쪽 화살표[R] 2">
            <a:extLst>
              <a:ext uri="{FF2B5EF4-FFF2-40B4-BE49-F238E27FC236}">
                <a16:creationId xmlns:a16="http://schemas.microsoft.com/office/drawing/2014/main" id="{59BFD81A-94CD-A99A-756D-96913ACD0C90}"/>
              </a:ext>
            </a:extLst>
          </p:cNvPr>
          <p:cNvSpPr/>
          <p:nvPr/>
        </p:nvSpPr>
        <p:spPr>
          <a:xfrm>
            <a:off x="2087740" y="5228115"/>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7" name="직사각형 6">
            <a:extLst>
              <a:ext uri="{FF2B5EF4-FFF2-40B4-BE49-F238E27FC236}">
                <a16:creationId xmlns:a16="http://schemas.microsoft.com/office/drawing/2014/main" id="{952A39D9-C1B8-92F4-82D7-1363854D52EE}"/>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869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2594815" cy="443198"/>
          </a:xfrm>
        </p:spPr>
        <p:txBody>
          <a:bodyPr/>
          <a:lstStyle/>
          <a:p>
            <a:r>
              <a:rPr lang="en-US"/>
              <a:t>Introductio</a:t>
            </a:r>
            <a:r>
              <a:rPr lang="en-US" altLang="ko-KR"/>
              <a:t>n</a:t>
            </a:r>
            <a:endParaRPr lang="en-US"/>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875433" y="1329662"/>
            <a:ext cx="7599629" cy="615553"/>
          </a:xfrm>
        </p:spPr>
        <p:txBody>
          <a:bodyPr/>
          <a:lstStyle/>
          <a:p>
            <a:r>
              <a:rPr lang="en-US" sz="2000"/>
              <a:t>The number of livestock </a:t>
            </a:r>
            <a:r>
              <a:rPr lang="en-US" sz="2000">
                <a:solidFill>
                  <a:schemeClr val="accent1"/>
                </a:solidFill>
              </a:rPr>
              <a:t>killed by coyotes </a:t>
            </a:r>
            <a:r>
              <a:rPr lang="en-US" sz="2000"/>
              <a:t>among those killed by predators</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5</a:t>
            </a:fld>
            <a:endParaRPr lang="en-US"/>
          </a:p>
        </p:txBody>
      </p:sp>
      <p:graphicFrame>
        <p:nvGraphicFramePr>
          <p:cNvPr id="5" name="차트 4">
            <a:extLst>
              <a:ext uri="{FF2B5EF4-FFF2-40B4-BE49-F238E27FC236}">
                <a16:creationId xmlns:a16="http://schemas.microsoft.com/office/drawing/2014/main" id="{1330C754-39D3-9A6B-B1DE-BC696FA0A18F}"/>
              </a:ext>
            </a:extLst>
          </p:cNvPr>
          <p:cNvGraphicFramePr/>
          <p:nvPr>
            <p:extLst>
              <p:ext uri="{D42A27DB-BD31-4B8C-83A1-F6EECF244321}">
                <p14:modId xmlns:p14="http://schemas.microsoft.com/office/powerpoint/2010/main" val="264709231"/>
              </p:ext>
            </p:extLst>
          </p:nvPr>
        </p:nvGraphicFramePr>
        <p:xfrm>
          <a:off x="755739" y="1594729"/>
          <a:ext cx="7541647" cy="299663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64E5A1FE-5582-134A-81F0-AEF7A203ACBC}"/>
              </a:ext>
            </a:extLst>
          </p:cNvPr>
          <p:cNvSpPr txBox="1"/>
          <p:nvPr/>
        </p:nvSpPr>
        <p:spPr>
          <a:xfrm>
            <a:off x="7031919" y="4211301"/>
            <a:ext cx="1635956" cy="276999"/>
          </a:xfrm>
          <a:prstGeom prst="rect">
            <a:avLst/>
          </a:prstGeom>
          <a:noFill/>
        </p:spPr>
        <p:txBody>
          <a:bodyPr wrap="square" lIns="91440" tIns="45720" rIns="91440" bIns="45720" rtlCol="0" anchor="t">
            <a:spAutoFit/>
          </a:bodyPr>
          <a:lstStyle/>
          <a:p>
            <a:r>
              <a:rPr lang="en-US" altLang="ko-KR" sz="1200">
                <a:ea typeface="돋움"/>
              </a:rPr>
              <a:t>[USDA, 2015]</a:t>
            </a:r>
            <a:endParaRPr lang="ko-KR" altLang="en-US" sz="1200">
              <a:ea typeface="돋움"/>
            </a:endParaRPr>
          </a:p>
        </p:txBody>
      </p:sp>
      <p:grpSp>
        <p:nvGrpSpPr>
          <p:cNvPr id="20" name="그룹 19">
            <a:extLst>
              <a:ext uri="{FF2B5EF4-FFF2-40B4-BE49-F238E27FC236}">
                <a16:creationId xmlns:a16="http://schemas.microsoft.com/office/drawing/2014/main" id="{31DBCA33-CE98-89E4-522D-E5B933C8A41B}"/>
              </a:ext>
            </a:extLst>
          </p:cNvPr>
          <p:cNvGrpSpPr/>
          <p:nvPr/>
        </p:nvGrpSpPr>
        <p:grpSpPr>
          <a:xfrm>
            <a:off x="425975" y="4804821"/>
            <a:ext cx="8206036" cy="1155562"/>
            <a:chOff x="457259" y="4636216"/>
            <a:chExt cx="8229482" cy="1284514"/>
          </a:xfrm>
        </p:grpSpPr>
        <p:sp>
          <p:nvSpPr>
            <p:cNvPr id="11" name="Text Placeholder 3">
              <a:extLst>
                <a:ext uri="{FF2B5EF4-FFF2-40B4-BE49-F238E27FC236}">
                  <a16:creationId xmlns:a16="http://schemas.microsoft.com/office/drawing/2014/main" id="{F4C8595A-A886-3B23-282B-C2AB757636F5}"/>
                </a:ext>
              </a:extLst>
            </p:cNvPr>
            <p:cNvSpPr txBox="1">
              <a:spLocks/>
            </p:cNvSpPr>
            <p:nvPr/>
          </p:nvSpPr>
          <p:spPr>
            <a:xfrm>
              <a:off x="624233" y="4865828"/>
              <a:ext cx="3995434" cy="83099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Cond" panose="020B06060304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 altLang="ko-Kore-KR" sz="2400">
                  <a:latin typeface="+mj-lt"/>
                </a:rPr>
                <a:t>But solving the problem with.. </a:t>
              </a:r>
              <a:r>
                <a:rPr lang="en" altLang="ko-Kore-KR" sz="2400">
                  <a:highlight>
                    <a:srgbClr val="E3D5BE"/>
                  </a:highlight>
                  <a:latin typeface="+mj-lt"/>
                </a:rPr>
                <a:t>Non-technical approach </a:t>
              </a:r>
            </a:p>
            <a:p>
              <a:pPr marL="0" indent="0">
                <a:buFont typeface="Wingdings" charset="2"/>
                <a:buNone/>
              </a:pPr>
              <a:endParaRPr lang="en-US"/>
            </a:p>
          </p:txBody>
        </p:sp>
        <p:sp>
          <p:nvSpPr>
            <p:cNvPr id="14" name="오른쪽 화살표[R] 25">
              <a:extLst>
                <a:ext uri="{FF2B5EF4-FFF2-40B4-BE49-F238E27FC236}">
                  <a16:creationId xmlns:a16="http://schemas.microsoft.com/office/drawing/2014/main" id="{28CB3078-B2AF-3A68-8476-8F399E49B7E9}"/>
                </a:ext>
              </a:extLst>
            </p:cNvPr>
            <p:cNvSpPr/>
            <p:nvPr/>
          </p:nvSpPr>
          <p:spPr>
            <a:xfrm>
              <a:off x="4765105" y="5084990"/>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17" name="TextBox 16">
              <a:extLst>
                <a:ext uri="{FF2B5EF4-FFF2-40B4-BE49-F238E27FC236}">
                  <a16:creationId xmlns:a16="http://schemas.microsoft.com/office/drawing/2014/main" id="{D16AEFC7-20D3-3A21-7222-B98762F8018D}"/>
                </a:ext>
              </a:extLst>
            </p:cNvPr>
            <p:cNvSpPr txBox="1"/>
            <p:nvPr/>
          </p:nvSpPr>
          <p:spPr>
            <a:xfrm>
              <a:off x="5550580" y="4862184"/>
              <a:ext cx="2852939" cy="830997"/>
            </a:xfrm>
            <a:prstGeom prst="rect">
              <a:avLst/>
            </a:prstGeom>
            <a:noFill/>
          </p:spPr>
          <p:txBody>
            <a:bodyPr wrap="square" lIns="91440" tIns="45720" rIns="91440" bIns="45720" anchor="t">
              <a:spAutoFit/>
            </a:bodyPr>
            <a:lstStyle/>
            <a:p>
              <a:pPr algn="ctr"/>
              <a:r>
                <a:rPr lang="en" altLang="ko-KR" sz="2400" i="1">
                  <a:solidFill>
                    <a:schemeClr val="bg1"/>
                  </a:solidFill>
                  <a:highlight>
                    <a:srgbClr val="E3D5BE"/>
                  </a:highlight>
                  <a:latin typeface="+mj-lt"/>
                  <a:ea typeface="돋움"/>
                </a:rPr>
                <a:t>Technical Approach</a:t>
              </a:r>
              <a:r>
                <a:rPr lang="en" altLang="ko-KR" sz="2400" i="1">
                  <a:solidFill>
                    <a:schemeClr val="bg1"/>
                  </a:solidFill>
                  <a:latin typeface="+mj-lt"/>
                  <a:ea typeface="돋움"/>
                </a:rPr>
                <a:t> </a:t>
              </a:r>
            </a:p>
            <a:p>
              <a:pPr algn="ctr"/>
              <a:r>
                <a:rPr lang="en" altLang="ko-KR" sz="2400">
                  <a:solidFill>
                    <a:schemeClr val="bg1"/>
                  </a:solidFill>
                  <a:latin typeface="+mj-lt"/>
                  <a:ea typeface="돋움"/>
                </a:rPr>
                <a:t>is needed. </a:t>
              </a:r>
              <a:endParaRPr lang="en" altLang="ko-Kore-KR" sz="2400" b="0" i="0" u="none" strike="noStrike">
                <a:solidFill>
                  <a:schemeClr val="bg1"/>
                </a:solidFill>
                <a:effectLst/>
                <a:latin typeface="+mj-lt"/>
              </a:endParaRPr>
            </a:p>
          </p:txBody>
        </p:sp>
        <p:sp>
          <p:nvSpPr>
            <p:cNvPr id="19" name="모서리가 둥근 직사각형 9">
              <a:extLst>
                <a:ext uri="{FF2B5EF4-FFF2-40B4-BE49-F238E27FC236}">
                  <a16:creationId xmlns:a16="http://schemas.microsoft.com/office/drawing/2014/main" id="{5785C2CE-B4FB-B847-0CFD-EC81700F01F0}"/>
                </a:ext>
              </a:extLst>
            </p:cNvPr>
            <p:cNvSpPr/>
            <p:nvPr/>
          </p:nvSpPr>
          <p:spPr>
            <a:xfrm>
              <a:off x="457259" y="4636216"/>
              <a:ext cx="8229482" cy="1284514"/>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4" name="직사각형 3">
            <a:extLst>
              <a:ext uri="{FF2B5EF4-FFF2-40B4-BE49-F238E27FC236}">
                <a16:creationId xmlns:a16="http://schemas.microsoft.com/office/drawing/2014/main" id="{DCE0C478-3095-AD7C-1C29-E6DEEC397F6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a:extLst>
              <a:ext uri="{FF2B5EF4-FFF2-40B4-BE49-F238E27FC236}">
                <a16:creationId xmlns:a16="http://schemas.microsoft.com/office/drawing/2014/main" id="{DDD3D02E-B948-BEAB-8D7A-050F3076A2EE}"/>
              </a:ext>
            </a:extLst>
          </p:cNvPr>
          <p:cNvSpPr/>
          <p:nvPr/>
        </p:nvSpPr>
        <p:spPr>
          <a:xfrm>
            <a:off x="5378963" y="3341079"/>
            <a:ext cx="470852" cy="470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spTree>
    <p:extLst>
      <p:ext uri="{BB962C8B-B14F-4D97-AF65-F5344CB8AC3E}">
        <p14:creationId xmlns:p14="http://schemas.microsoft.com/office/powerpoint/2010/main" val="379778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B950F1-D595-919A-A061-A726B2F03BB3}"/>
              </a:ext>
            </a:extLst>
          </p:cNvPr>
          <p:cNvSpPr>
            <a:spLocks noGrp="1"/>
          </p:cNvSpPr>
          <p:nvPr>
            <p:ph type="ctrTitle"/>
          </p:nvPr>
        </p:nvSpPr>
        <p:spPr/>
        <p:txBody>
          <a:bodyPr/>
          <a:lstStyle/>
          <a:p>
            <a:r>
              <a:rPr lang="en-US">
                <a:latin typeface="Franklin Gothic Medium"/>
              </a:rPr>
              <a:t>Introduction</a:t>
            </a:r>
            <a:endParaRPr lang="ko-KR"/>
          </a:p>
        </p:txBody>
      </p:sp>
      <p:sp>
        <p:nvSpPr>
          <p:cNvPr id="6" name="슬라이드 번호 개체 틀 5">
            <a:extLst>
              <a:ext uri="{FF2B5EF4-FFF2-40B4-BE49-F238E27FC236}">
                <a16:creationId xmlns:a16="http://schemas.microsoft.com/office/drawing/2014/main" id="{B6797A8D-8502-9E4D-280B-5F40D6980DBF}"/>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4" name="직사각형 3">
            <a:extLst>
              <a:ext uri="{FF2B5EF4-FFF2-40B4-BE49-F238E27FC236}">
                <a16:creationId xmlns:a16="http://schemas.microsoft.com/office/drawing/2014/main" id="{6DDD6617-F581-49FC-E804-D7D8DC50820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53CA5FA6-2197-C3EB-B3FF-40BAB091E60E}"/>
              </a:ext>
            </a:extLst>
          </p:cNvPr>
          <p:cNvSpPr/>
          <p:nvPr/>
        </p:nvSpPr>
        <p:spPr>
          <a:xfrm>
            <a:off x="3833156" y="3854934"/>
            <a:ext cx="1000251" cy="402314"/>
          </a:xfrm>
          <a:prstGeom prst="rect">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400" b="1">
                <a:ea typeface="돋움"/>
              </a:rPr>
              <a:t>GATEWAY</a:t>
            </a:r>
            <a:endParaRPr lang="ko-KR" altLang="en-US" sz="1400" b="1"/>
          </a:p>
        </p:txBody>
      </p:sp>
      <p:cxnSp>
        <p:nvCxnSpPr>
          <p:cNvPr id="45" name="직선 화살표 연결선 44">
            <a:extLst>
              <a:ext uri="{FF2B5EF4-FFF2-40B4-BE49-F238E27FC236}">
                <a16:creationId xmlns:a16="http://schemas.microsoft.com/office/drawing/2014/main" id="{EBCCD3E0-5D37-8340-CEDB-7F644C1A3F5B}"/>
              </a:ext>
            </a:extLst>
          </p:cNvPr>
          <p:cNvCxnSpPr>
            <a:cxnSpLocks/>
            <a:endCxn id="10" idx="0"/>
          </p:cNvCxnSpPr>
          <p:nvPr/>
        </p:nvCxnSpPr>
        <p:spPr>
          <a:xfrm>
            <a:off x="4333281" y="3484566"/>
            <a:ext cx="1" cy="370368"/>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2" name="그림 51">
            <a:extLst>
              <a:ext uri="{FF2B5EF4-FFF2-40B4-BE49-F238E27FC236}">
                <a16:creationId xmlns:a16="http://schemas.microsoft.com/office/drawing/2014/main" id="{22F2F886-9DFC-645C-BE1E-70BD542578C4}"/>
              </a:ext>
            </a:extLst>
          </p:cNvPr>
          <p:cNvPicPr>
            <a:picLocks noChangeAspect="1"/>
          </p:cNvPicPr>
          <p:nvPr/>
        </p:nvPicPr>
        <p:blipFill>
          <a:blip r:embed="rId3"/>
          <a:stretch>
            <a:fillRect/>
          </a:stretch>
        </p:blipFill>
        <p:spPr>
          <a:xfrm>
            <a:off x="417744" y="3187867"/>
            <a:ext cx="1326581" cy="748018"/>
          </a:xfrm>
          <a:prstGeom prst="rect">
            <a:avLst/>
          </a:prstGeom>
        </p:spPr>
      </p:pic>
      <p:cxnSp>
        <p:nvCxnSpPr>
          <p:cNvPr id="54" name="직선 화살표 연결선 53">
            <a:extLst>
              <a:ext uri="{FF2B5EF4-FFF2-40B4-BE49-F238E27FC236}">
                <a16:creationId xmlns:a16="http://schemas.microsoft.com/office/drawing/2014/main" id="{25758E72-9AAC-1347-9636-5C4F69ED4B4A}"/>
              </a:ext>
            </a:extLst>
          </p:cNvPr>
          <p:cNvCxnSpPr>
            <a:cxnSpLocks/>
          </p:cNvCxnSpPr>
          <p:nvPr/>
        </p:nvCxnSpPr>
        <p:spPr>
          <a:xfrm flipV="1">
            <a:off x="3606014" y="4257248"/>
            <a:ext cx="413591" cy="361280"/>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DC8DA55-C1DE-CB53-C0AD-3C8C57E93AB0}"/>
              </a:ext>
            </a:extLst>
          </p:cNvPr>
          <p:cNvCxnSpPr>
            <a:cxnSpLocks/>
          </p:cNvCxnSpPr>
          <p:nvPr/>
        </p:nvCxnSpPr>
        <p:spPr>
          <a:xfrm flipH="1" flipV="1">
            <a:off x="4640018" y="4257248"/>
            <a:ext cx="410760" cy="36743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C2C867A6-977A-F29F-9B51-5C69A9913EF7}"/>
              </a:ext>
            </a:extLst>
          </p:cNvPr>
          <p:cNvSpPr/>
          <p:nvPr/>
        </p:nvSpPr>
        <p:spPr>
          <a:xfrm>
            <a:off x="2182786" y="2020067"/>
            <a:ext cx="4408513" cy="366567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65" name="오른쪽 화살표[R] 64">
            <a:extLst>
              <a:ext uri="{FF2B5EF4-FFF2-40B4-BE49-F238E27FC236}">
                <a16:creationId xmlns:a16="http://schemas.microsoft.com/office/drawing/2014/main" id="{E13B6BC7-CD76-B328-A408-8128C8AA9157}"/>
              </a:ext>
            </a:extLst>
          </p:cNvPr>
          <p:cNvSpPr/>
          <p:nvPr/>
        </p:nvSpPr>
        <p:spPr>
          <a:xfrm>
            <a:off x="6238979" y="3429000"/>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67" name="모서리가 둥근 직사각형 66">
            <a:extLst>
              <a:ext uri="{FF2B5EF4-FFF2-40B4-BE49-F238E27FC236}">
                <a16:creationId xmlns:a16="http://schemas.microsoft.com/office/drawing/2014/main" id="{AEA369D0-C824-1024-0DE9-A8CF8643C69F}"/>
              </a:ext>
            </a:extLst>
          </p:cNvPr>
          <p:cNvSpPr/>
          <p:nvPr/>
        </p:nvSpPr>
        <p:spPr>
          <a:xfrm>
            <a:off x="7091424" y="3155338"/>
            <a:ext cx="1721075" cy="912088"/>
          </a:xfrm>
          <a:prstGeom prst="round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2000" b="1" dirty="0">
                <a:ea typeface="돋움"/>
              </a:rPr>
              <a:t>Localization</a:t>
            </a:r>
          </a:p>
          <a:p>
            <a:pPr algn="ctr"/>
            <a:r>
              <a:rPr kumimoji="1" lang="en" altLang="ko-Kore-KR" sz="2000" b="1" dirty="0">
                <a:ea typeface="돋움"/>
              </a:rPr>
              <a:t>Part</a:t>
            </a:r>
          </a:p>
        </p:txBody>
      </p:sp>
      <p:sp>
        <p:nvSpPr>
          <p:cNvPr id="62" name="오른쪽 화살표[R] 61">
            <a:extLst>
              <a:ext uri="{FF2B5EF4-FFF2-40B4-BE49-F238E27FC236}">
                <a16:creationId xmlns:a16="http://schemas.microsoft.com/office/drawing/2014/main" id="{BD43B5DE-F298-E67E-93C9-D5CFA8D950E4}"/>
              </a:ext>
            </a:extLst>
          </p:cNvPr>
          <p:cNvSpPr/>
          <p:nvPr/>
        </p:nvSpPr>
        <p:spPr>
          <a:xfrm>
            <a:off x="1843399" y="3410847"/>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82" name="TextBox 81">
            <a:extLst>
              <a:ext uri="{FF2B5EF4-FFF2-40B4-BE49-F238E27FC236}">
                <a16:creationId xmlns:a16="http://schemas.microsoft.com/office/drawing/2014/main" id="{C6361880-8804-EE06-5CD6-E5A8F10B84CB}"/>
              </a:ext>
            </a:extLst>
          </p:cNvPr>
          <p:cNvSpPr txBox="1"/>
          <p:nvPr/>
        </p:nvSpPr>
        <p:spPr>
          <a:xfrm>
            <a:off x="4363220" y="3465043"/>
            <a:ext cx="1392289" cy="261610"/>
          </a:xfrm>
          <a:prstGeom prst="rect">
            <a:avLst/>
          </a:prstGeom>
          <a:noFill/>
        </p:spPr>
        <p:txBody>
          <a:bodyPr wrap="square" rtlCol="0">
            <a:spAutoFit/>
          </a:bodyPr>
          <a:lstStyle/>
          <a:p>
            <a:r>
              <a:rPr kumimoji="1" lang="en-US" altLang="ko-Kore-KR" sz="1100" err="1"/>
              <a:t>LoRaWAN</a:t>
            </a:r>
            <a:endParaRPr kumimoji="1" lang="ko-Kore-KR" altLang="en-US" sz="1100"/>
          </a:p>
        </p:txBody>
      </p:sp>
      <p:grpSp>
        <p:nvGrpSpPr>
          <p:cNvPr id="27" name="그룹 26">
            <a:extLst>
              <a:ext uri="{FF2B5EF4-FFF2-40B4-BE49-F238E27FC236}">
                <a16:creationId xmlns:a16="http://schemas.microsoft.com/office/drawing/2014/main" id="{FF2122C4-8D4F-56E5-227B-FE19FAA1A5B0}"/>
              </a:ext>
            </a:extLst>
          </p:cNvPr>
          <p:cNvGrpSpPr/>
          <p:nvPr/>
        </p:nvGrpSpPr>
        <p:grpSpPr>
          <a:xfrm>
            <a:off x="2292531" y="4127306"/>
            <a:ext cx="1452850" cy="1356167"/>
            <a:chOff x="2193471" y="4074609"/>
            <a:chExt cx="1452850" cy="1356167"/>
          </a:xfrm>
        </p:grpSpPr>
        <p:sp>
          <p:nvSpPr>
            <p:cNvPr id="90" name="타원 89">
              <a:extLst>
                <a:ext uri="{FF2B5EF4-FFF2-40B4-BE49-F238E27FC236}">
                  <a16:creationId xmlns:a16="http://schemas.microsoft.com/office/drawing/2014/main" id="{1030E06B-E58B-FD76-83C3-DAD0DFAC4728}"/>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91" name="사각형: 둥근 모서리 20">
              <a:extLst>
                <a:ext uri="{FF2B5EF4-FFF2-40B4-BE49-F238E27FC236}">
                  <a16:creationId xmlns:a16="http://schemas.microsoft.com/office/drawing/2014/main" id="{244477C7-2B16-9135-6825-777E126D30DB}"/>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MODEL</a:t>
              </a:r>
              <a:endParaRPr lang="ko-KR" sz="1600" b="1" i="1">
                <a:ea typeface="+mn-lt"/>
                <a:cs typeface="+mn-lt"/>
              </a:endParaRPr>
            </a:p>
          </p:txBody>
        </p:sp>
        <p:sp>
          <p:nvSpPr>
            <p:cNvPr id="92" name="TextBox 91">
              <a:extLst>
                <a:ext uri="{FF2B5EF4-FFF2-40B4-BE49-F238E27FC236}">
                  <a16:creationId xmlns:a16="http://schemas.microsoft.com/office/drawing/2014/main" id="{23F3F584-B8EA-6F45-AE6E-2F81346B6602}"/>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93" name="그림 92">
              <a:extLst>
                <a:ext uri="{FF2B5EF4-FFF2-40B4-BE49-F238E27FC236}">
                  <a16:creationId xmlns:a16="http://schemas.microsoft.com/office/drawing/2014/main" id="{22F9C1D6-6D77-B7F7-AC28-A007DAC1B3C6}"/>
                </a:ext>
              </a:extLst>
            </p:cNvPr>
            <p:cNvPicPr>
              <a:picLocks noChangeAspect="1"/>
            </p:cNvPicPr>
            <p:nvPr/>
          </p:nvPicPr>
          <p:blipFill>
            <a:blip r:embed="rId4"/>
            <a:stretch>
              <a:fillRect/>
            </a:stretch>
          </p:blipFill>
          <p:spPr>
            <a:xfrm>
              <a:off x="2664323" y="4148251"/>
              <a:ext cx="413591" cy="435049"/>
            </a:xfrm>
            <a:prstGeom prst="rect">
              <a:avLst/>
            </a:prstGeom>
          </p:spPr>
        </p:pic>
      </p:grpSp>
      <p:grpSp>
        <p:nvGrpSpPr>
          <p:cNvPr id="28" name="그룹 27">
            <a:extLst>
              <a:ext uri="{FF2B5EF4-FFF2-40B4-BE49-F238E27FC236}">
                <a16:creationId xmlns:a16="http://schemas.microsoft.com/office/drawing/2014/main" id="{0B512910-6B39-D4B5-BEB8-9E48703F0F12}"/>
              </a:ext>
            </a:extLst>
          </p:cNvPr>
          <p:cNvGrpSpPr/>
          <p:nvPr/>
        </p:nvGrpSpPr>
        <p:grpSpPr>
          <a:xfrm>
            <a:off x="5016090" y="4133461"/>
            <a:ext cx="1452850" cy="1356167"/>
            <a:chOff x="2193471" y="4074609"/>
            <a:chExt cx="1452850" cy="1356167"/>
          </a:xfrm>
        </p:grpSpPr>
        <p:sp>
          <p:nvSpPr>
            <p:cNvPr id="29" name="타원 28">
              <a:extLst>
                <a:ext uri="{FF2B5EF4-FFF2-40B4-BE49-F238E27FC236}">
                  <a16:creationId xmlns:a16="http://schemas.microsoft.com/office/drawing/2014/main" id="{4C3DEF3B-70D8-D772-1160-C189A27C004E}"/>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30" name="사각형: 둥근 모서리 20">
              <a:extLst>
                <a:ext uri="{FF2B5EF4-FFF2-40B4-BE49-F238E27FC236}">
                  <a16:creationId xmlns:a16="http://schemas.microsoft.com/office/drawing/2014/main" id="{A618CAE1-9B8E-982B-640B-15685C2AE218}"/>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MODEL</a:t>
              </a:r>
              <a:endParaRPr lang="ko-KR" sz="1600" b="1" i="1">
                <a:ea typeface="+mn-lt"/>
                <a:cs typeface="+mn-lt"/>
              </a:endParaRPr>
            </a:p>
          </p:txBody>
        </p:sp>
        <p:sp>
          <p:nvSpPr>
            <p:cNvPr id="31" name="TextBox 30">
              <a:extLst>
                <a:ext uri="{FF2B5EF4-FFF2-40B4-BE49-F238E27FC236}">
                  <a16:creationId xmlns:a16="http://schemas.microsoft.com/office/drawing/2014/main" id="{5D09EDB5-4DA2-1034-193F-4F9665788D73}"/>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2" name="그림 31">
              <a:extLst>
                <a:ext uri="{FF2B5EF4-FFF2-40B4-BE49-F238E27FC236}">
                  <a16:creationId xmlns:a16="http://schemas.microsoft.com/office/drawing/2014/main" id="{8F92E724-3A3D-83B9-988D-BEC595AE5A49}"/>
                </a:ext>
              </a:extLst>
            </p:cNvPr>
            <p:cNvPicPr>
              <a:picLocks noChangeAspect="1"/>
            </p:cNvPicPr>
            <p:nvPr/>
          </p:nvPicPr>
          <p:blipFill>
            <a:blip r:embed="rId4"/>
            <a:stretch>
              <a:fillRect/>
            </a:stretch>
          </p:blipFill>
          <p:spPr>
            <a:xfrm>
              <a:off x="2664324" y="4148251"/>
              <a:ext cx="413591" cy="435049"/>
            </a:xfrm>
            <a:prstGeom prst="rect">
              <a:avLst/>
            </a:prstGeom>
          </p:spPr>
        </p:pic>
      </p:grpSp>
      <p:grpSp>
        <p:nvGrpSpPr>
          <p:cNvPr id="33" name="그룹 32">
            <a:extLst>
              <a:ext uri="{FF2B5EF4-FFF2-40B4-BE49-F238E27FC236}">
                <a16:creationId xmlns:a16="http://schemas.microsoft.com/office/drawing/2014/main" id="{BFFB1CC9-0B33-248A-CA51-A5D0E3928A56}"/>
              </a:ext>
            </a:extLst>
          </p:cNvPr>
          <p:cNvGrpSpPr/>
          <p:nvPr/>
        </p:nvGrpSpPr>
        <p:grpSpPr>
          <a:xfrm>
            <a:off x="3641439" y="2108876"/>
            <a:ext cx="1452850" cy="1356167"/>
            <a:chOff x="2193471" y="4074609"/>
            <a:chExt cx="1452850" cy="1356167"/>
          </a:xfrm>
        </p:grpSpPr>
        <p:sp>
          <p:nvSpPr>
            <p:cNvPr id="34" name="타원 33">
              <a:extLst>
                <a:ext uri="{FF2B5EF4-FFF2-40B4-BE49-F238E27FC236}">
                  <a16:creationId xmlns:a16="http://schemas.microsoft.com/office/drawing/2014/main" id="{F7A7F17A-25BF-5782-68E3-727F20B77739}"/>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35" name="사각형: 둥근 모서리 20">
              <a:extLst>
                <a:ext uri="{FF2B5EF4-FFF2-40B4-BE49-F238E27FC236}">
                  <a16:creationId xmlns:a16="http://schemas.microsoft.com/office/drawing/2014/main" id="{A4BDF844-7633-BBF9-6767-72E01CF8370A}"/>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MODEL</a:t>
              </a:r>
              <a:endParaRPr lang="ko-KR" sz="1600" b="1" i="1">
                <a:ea typeface="+mn-lt"/>
                <a:cs typeface="+mn-lt"/>
              </a:endParaRPr>
            </a:p>
          </p:txBody>
        </p:sp>
        <p:sp>
          <p:nvSpPr>
            <p:cNvPr id="36" name="TextBox 35">
              <a:extLst>
                <a:ext uri="{FF2B5EF4-FFF2-40B4-BE49-F238E27FC236}">
                  <a16:creationId xmlns:a16="http://schemas.microsoft.com/office/drawing/2014/main" id="{5999A678-EB9A-A7C1-FBB9-568B9A15E347}"/>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7" name="그림 36">
              <a:extLst>
                <a:ext uri="{FF2B5EF4-FFF2-40B4-BE49-F238E27FC236}">
                  <a16:creationId xmlns:a16="http://schemas.microsoft.com/office/drawing/2014/main" id="{5210415D-5282-A43D-5FF2-44C02F36DE09}"/>
                </a:ext>
              </a:extLst>
            </p:cNvPr>
            <p:cNvPicPr>
              <a:picLocks noChangeAspect="1"/>
            </p:cNvPicPr>
            <p:nvPr/>
          </p:nvPicPr>
          <p:blipFill>
            <a:blip r:embed="rId4"/>
            <a:stretch>
              <a:fillRect/>
            </a:stretch>
          </p:blipFill>
          <p:spPr>
            <a:xfrm>
              <a:off x="2664324" y="4148251"/>
              <a:ext cx="413591" cy="435049"/>
            </a:xfrm>
            <a:prstGeom prst="rect">
              <a:avLst/>
            </a:prstGeom>
          </p:spPr>
        </p:pic>
      </p:grpSp>
      <p:sp>
        <p:nvSpPr>
          <p:cNvPr id="42" name="부제목 2">
            <a:extLst>
              <a:ext uri="{FF2B5EF4-FFF2-40B4-BE49-F238E27FC236}">
                <a16:creationId xmlns:a16="http://schemas.microsoft.com/office/drawing/2014/main" id="{5A8FA92C-044C-E450-2FA8-4A61BCA85761}"/>
              </a:ext>
            </a:extLst>
          </p:cNvPr>
          <p:cNvSpPr txBox="1">
            <a:spLocks/>
          </p:cNvSpPr>
          <p:nvPr/>
        </p:nvSpPr>
        <p:spPr>
          <a:xfrm>
            <a:off x="1142140" y="1358168"/>
            <a:ext cx="2904056"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 Project Overview</a:t>
            </a:r>
            <a:endParaRPr lang="en-US" altLang="ko-KR" dirty="0">
              <a:ea typeface="돋움"/>
            </a:endParaRPr>
          </a:p>
        </p:txBody>
      </p:sp>
    </p:spTree>
    <p:extLst>
      <p:ext uri="{BB962C8B-B14F-4D97-AF65-F5344CB8AC3E}">
        <p14:creationId xmlns:p14="http://schemas.microsoft.com/office/powerpoint/2010/main" val="1161705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Introduction</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10" name="TextBox 9">
            <a:extLst>
              <a:ext uri="{FF2B5EF4-FFF2-40B4-BE49-F238E27FC236}">
                <a16:creationId xmlns:a16="http://schemas.microsoft.com/office/drawing/2014/main" id="{986C310C-B21B-FEA4-5F6A-9DB48FA0FABF}"/>
              </a:ext>
            </a:extLst>
          </p:cNvPr>
          <p:cNvSpPr txBox="1"/>
          <p:nvPr/>
        </p:nvSpPr>
        <p:spPr>
          <a:xfrm>
            <a:off x="869768" y="1585168"/>
            <a:ext cx="184731" cy="400110"/>
          </a:xfrm>
          <a:prstGeom prst="rect">
            <a:avLst/>
          </a:prstGeom>
          <a:noFill/>
        </p:spPr>
        <p:txBody>
          <a:bodyPr wrap="none" lIns="91440" tIns="45720" rIns="91440" bIns="45720" rtlCol="0" anchor="t">
            <a:spAutoFit/>
          </a:bodyPr>
          <a:lstStyle/>
          <a:p>
            <a:endParaRPr lang="en-US" altLang="ko-KR" sz="2000">
              <a:ea typeface="돋움"/>
            </a:endParaRPr>
          </a:p>
        </p:txBody>
      </p:sp>
      <p:grpSp>
        <p:nvGrpSpPr>
          <p:cNvPr id="17" name="그룹 16">
            <a:extLst>
              <a:ext uri="{FF2B5EF4-FFF2-40B4-BE49-F238E27FC236}">
                <a16:creationId xmlns:a16="http://schemas.microsoft.com/office/drawing/2014/main" id="{891D8CE4-C4AB-4470-1373-BD43EF98AEB2}"/>
              </a:ext>
            </a:extLst>
          </p:cNvPr>
          <p:cNvGrpSpPr/>
          <p:nvPr/>
        </p:nvGrpSpPr>
        <p:grpSpPr>
          <a:xfrm>
            <a:off x="1779739" y="3173162"/>
            <a:ext cx="2400465" cy="1990656"/>
            <a:chOff x="4783922" y="2055182"/>
            <a:chExt cx="2594722" cy="2065783"/>
          </a:xfrm>
        </p:grpSpPr>
        <p:pic>
          <p:nvPicPr>
            <p:cNvPr id="8" name="그림 7" descr="포유류, 서있는, 늑대이(가) 표시된 사진&#10;&#10;자동 생성된 설명">
              <a:extLst>
                <a:ext uri="{FF2B5EF4-FFF2-40B4-BE49-F238E27FC236}">
                  <a16:creationId xmlns:a16="http://schemas.microsoft.com/office/drawing/2014/main" id="{96361A99-0583-DFB5-4697-AEA28BFD103C}"/>
                </a:ext>
              </a:extLst>
            </p:cNvPr>
            <p:cNvPicPr>
              <a:picLocks noChangeAspect="1"/>
            </p:cNvPicPr>
            <p:nvPr/>
          </p:nvPicPr>
          <p:blipFill>
            <a:blip r:embed="rId7"/>
            <a:stretch>
              <a:fillRect/>
            </a:stretch>
          </p:blipFill>
          <p:spPr>
            <a:xfrm flipH="1">
              <a:off x="4836232" y="2272577"/>
              <a:ext cx="1816719" cy="1776751"/>
            </a:xfrm>
            <a:prstGeom prst="rect">
              <a:avLst/>
            </a:prstGeom>
          </p:spPr>
        </p:pic>
        <p:pic>
          <p:nvPicPr>
            <p:cNvPr id="7" name="그림 6">
              <a:extLst>
                <a:ext uri="{FF2B5EF4-FFF2-40B4-BE49-F238E27FC236}">
                  <a16:creationId xmlns:a16="http://schemas.microsoft.com/office/drawing/2014/main" id="{F01A9F55-C175-58FA-D44A-B8EAE79BF2AF}"/>
                </a:ext>
              </a:extLst>
            </p:cNvPr>
            <p:cNvPicPr>
              <a:picLocks noChangeAspect="1"/>
            </p:cNvPicPr>
            <p:nvPr/>
          </p:nvPicPr>
          <p:blipFill>
            <a:blip r:embed="rId8"/>
            <a:stretch>
              <a:fillRect/>
            </a:stretch>
          </p:blipFill>
          <p:spPr>
            <a:xfrm>
              <a:off x="5012409" y="2977524"/>
              <a:ext cx="2112236" cy="1143441"/>
            </a:xfrm>
            <a:prstGeom prst="rect">
              <a:avLst/>
            </a:prstGeom>
          </p:spPr>
        </p:pic>
        <p:pic>
          <p:nvPicPr>
            <p:cNvPr id="12" name="그림 11">
              <a:extLst>
                <a:ext uri="{FF2B5EF4-FFF2-40B4-BE49-F238E27FC236}">
                  <a16:creationId xmlns:a16="http://schemas.microsoft.com/office/drawing/2014/main" id="{3F2813C3-9929-096A-B916-11CAF8E276DD}"/>
                </a:ext>
              </a:extLst>
            </p:cNvPr>
            <p:cNvPicPr>
              <a:picLocks noChangeAspect="1"/>
            </p:cNvPicPr>
            <p:nvPr/>
          </p:nvPicPr>
          <p:blipFill>
            <a:blip r:embed="rId9"/>
            <a:stretch>
              <a:fillRect/>
            </a:stretch>
          </p:blipFill>
          <p:spPr>
            <a:xfrm rot="1606556">
              <a:off x="4783922" y="2055182"/>
              <a:ext cx="507999" cy="507999"/>
            </a:xfrm>
            <a:prstGeom prst="rect">
              <a:avLst/>
            </a:prstGeom>
          </p:spPr>
        </p:pic>
        <p:pic>
          <p:nvPicPr>
            <p:cNvPr id="13" name="그림 12">
              <a:extLst>
                <a:ext uri="{FF2B5EF4-FFF2-40B4-BE49-F238E27FC236}">
                  <a16:creationId xmlns:a16="http://schemas.microsoft.com/office/drawing/2014/main" id="{0B32B425-B1BC-C486-CF2F-40F83EE55C98}"/>
                </a:ext>
              </a:extLst>
            </p:cNvPr>
            <p:cNvPicPr>
              <a:picLocks noChangeAspect="1"/>
            </p:cNvPicPr>
            <p:nvPr/>
          </p:nvPicPr>
          <p:blipFill>
            <a:blip r:embed="rId9"/>
            <a:stretch>
              <a:fillRect/>
            </a:stretch>
          </p:blipFill>
          <p:spPr>
            <a:xfrm rot="19993444" flipH="1">
              <a:off x="6870645" y="2069280"/>
              <a:ext cx="507999" cy="507999"/>
            </a:xfrm>
            <a:prstGeom prst="rect">
              <a:avLst/>
            </a:prstGeom>
          </p:spPr>
        </p:pic>
      </p:grpSp>
      <p:sp>
        <p:nvSpPr>
          <p:cNvPr id="15" name="Subtitle 2">
            <a:extLst>
              <a:ext uri="{FF2B5EF4-FFF2-40B4-BE49-F238E27FC236}">
                <a16:creationId xmlns:a16="http://schemas.microsoft.com/office/drawing/2014/main" id="{3D04ED5F-AC37-628D-18A8-676F8FB9B26D}"/>
              </a:ext>
            </a:extLst>
          </p:cNvPr>
          <p:cNvSpPr txBox="1">
            <a:spLocks/>
          </p:cNvSpPr>
          <p:nvPr/>
        </p:nvSpPr>
        <p:spPr>
          <a:xfrm>
            <a:off x="1416876" y="1880560"/>
            <a:ext cx="7423218" cy="74379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sz="2000" b="0">
                <a:latin typeface="Franklin Gothic Demi Cond"/>
                <a:ea typeface="돋움"/>
              </a:rPr>
              <a:t>- Coyotes have a habit of making frequent howling.</a:t>
            </a:r>
          </a:p>
          <a:p>
            <a:r>
              <a:rPr lang="en-US" altLang="ko-KR" sz="2000" b="0">
                <a:latin typeface="Franklin Gothic Demi Cond"/>
                <a:ea typeface="돋움"/>
              </a:rPr>
              <a:t>- Coyotes barking, howling, yipping …</a:t>
            </a:r>
          </a:p>
        </p:txBody>
      </p:sp>
      <p:sp>
        <p:nvSpPr>
          <p:cNvPr id="18" name="TextBox 17">
            <a:extLst>
              <a:ext uri="{FF2B5EF4-FFF2-40B4-BE49-F238E27FC236}">
                <a16:creationId xmlns:a16="http://schemas.microsoft.com/office/drawing/2014/main" id="{B67BC779-73DD-B58A-4016-45C26D1EB68A}"/>
              </a:ext>
            </a:extLst>
          </p:cNvPr>
          <p:cNvSpPr txBox="1"/>
          <p:nvPr/>
        </p:nvSpPr>
        <p:spPr>
          <a:xfrm>
            <a:off x="2236572" y="5172605"/>
            <a:ext cx="1463195" cy="523220"/>
          </a:xfrm>
          <a:prstGeom prst="rect">
            <a:avLst/>
          </a:prstGeom>
          <a:noFill/>
        </p:spPr>
        <p:txBody>
          <a:bodyPr wrap="square" rtlCol="0">
            <a:spAutoFit/>
          </a:bodyPr>
          <a:lstStyle/>
          <a:p>
            <a:r>
              <a:rPr lang="en-US" altLang="ko-KR" sz="2800">
                <a:solidFill>
                  <a:schemeClr val="bg1"/>
                </a:solidFill>
                <a:highlight>
                  <a:srgbClr val="E3D5BE"/>
                </a:highlight>
                <a:latin typeface="+mj-lt"/>
              </a:rPr>
              <a:t>AUDIO</a:t>
            </a:r>
            <a:endParaRPr lang="ko-KR" altLang="en-US" sz="2800">
              <a:solidFill>
                <a:schemeClr val="bg1"/>
              </a:solidFill>
              <a:highlight>
                <a:srgbClr val="E3D5BE"/>
              </a:highlight>
              <a:latin typeface="+mj-lt"/>
            </a:endParaRPr>
          </a:p>
        </p:txBody>
      </p:sp>
      <p:sp>
        <p:nvSpPr>
          <p:cNvPr id="4" name="직사각형 3">
            <a:extLst>
              <a:ext uri="{FF2B5EF4-FFF2-40B4-BE49-F238E27FC236}">
                <a16:creationId xmlns:a16="http://schemas.microsoft.com/office/drawing/2014/main" id="{7BA45D11-79C5-B123-2822-E18F137124E1}"/>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833F0DA-907D-4022-AAE7-8B56951E7595}"/>
              </a:ext>
            </a:extLst>
          </p:cNvPr>
          <p:cNvSpPr txBox="1"/>
          <p:nvPr/>
        </p:nvSpPr>
        <p:spPr>
          <a:xfrm>
            <a:off x="5991582" y="3048799"/>
            <a:ext cx="1508906" cy="461665"/>
          </a:xfrm>
          <a:prstGeom prst="rect">
            <a:avLst/>
          </a:prstGeom>
          <a:noFill/>
        </p:spPr>
        <p:txBody>
          <a:bodyPr wrap="square">
            <a:spAutoFit/>
          </a:bodyPr>
          <a:lstStyle/>
          <a:p>
            <a:r>
              <a:rPr lang="en-US" altLang="ko-KR" sz="2400">
                <a:solidFill>
                  <a:srgbClr val="000000"/>
                </a:solidFill>
                <a:latin typeface="Franklin Gothic Demi Cond"/>
                <a:ea typeface="돋움"/>
              </a:rPr>
              <a:t>Howling</a:t>
            </a:r>
          </a:p>
        </p:txBody>
      </p:sp>
      <p:sp>
        <p:nvSpPr>
          <p:cNvPr id="31" name="TextBox 30">
            <a:extLst>
              <a:ext uri="{FF2B5EF4-FFF2-40B4-BE49-F238E27FC236}">
                <a16:creationId xmlns:a16="http://schemas.microsoft.com/office/drawing/2014/main" id="{52FB0A43-D651-798B-4F03-1EAEE0F31948}"/>
              </a:ext>
            </a:extLst>
          </p:cNvPr>
          <p:cNvSpPr txBox="1"/>
          <p:nvPr/>
        </p:nvSpPr>
        <p:spPr>
          <a:xfrm>
            <a:off x="5991582" y="5163818"/>
            <a:ext cx="1217860" cy="461665"/>
          </a:xfrm>
          <a:prstGeom prst="rect">
            <a:avLst/>
          </a:prstGeom>
          <a:noFill/>
        </p:spPr>
        <p:txBody>
          <a:bodyPr wrap="square">
            <a:spAutoFit/>
          </a:bodyPr>
          <a:lstStyle/>
          <a:p>
            <a:r>
              <a:rPr lang="en-US" altLang="ko-KR" sz="2400">
                <a:solidFill>
                  <a:srgbClr val="000000"/>
                </a:solidFill>
                <a:latin typeface="Franklin Gothic Demi Cond"/>
                <a:ea typeface="돋움"/>
              </a:rPr>
              <a:t>Yipping</a:t>
            </a:r>
          </a:p>
        </p:txBody>
      </p:sp>
      <p:pic>
        <p:nvPicPr>
          <p:cNvPr id="14" name="coyote_25">
            <a:hlinkClick r:id="" action="ppaction://media"/>
            <a:extLst>
              <a:ext uri="{FF2B5EF4-FFF2-40B4-BE49-F238E27FC236}">
                <a16:creationId xmlns:a16="http://schemas.microsoft.com/office/drawing/2014/main" id="{52E99334-F246-7540-E8D8-E310ED4A932B}"/>
              </a:ext>
            </a:extLst>
          </p:cNvPr>
          <p:cNvPicPr>
            <a:picLocks noChangeAspect="1"/>
          </p:cNvPicPr>
          <p:nvPr>
            <a:audioFile r:link="rId1"/>
            <p:extLst>
              <p:ext uri="{DAA4B4D4-6D71-4841-9C94-3DE7FCFB9230}">
                <p14:media xmlns:p14="http://schemas.microsoft.com/office/powerpoint/2010/main" r:embed="rId2">
                  <p14:trim st="1823" end="1264"/>
                </p14:media>
              </p:ext>
            </p:extLst>
          </p:nvPr>
        </p:nvPicPr>
        <p:blipFill>
          <a:blip r:embed="rId10"/>
          <a:srcRect/>
          <a:stretch/>
        </p:blipFill>
        <p:spPr>
          <a:xfrm>
            <a:off x="5178588" y="2985384"/>
            <a:ext cx="643792" cy="643792"/>
          </a:xfrm>
          <a:prstGeom prst="rect">
            <a:avLst/>
          </a:prstGeom>
        </p:spPr>
      </p:pic>
      <p:pic>
        <p:nvPicPr>
          <p:cNvPr id="9" name="coyote_28">
            <a:hlinkClick r:id="" action="ppaction://media"/>
            <a:extLst>
              <a:ext uri="{FF2B5EF4-FFF2-40B4-BE49-F238E27FC236}">
                <a16:creationId xmlns:a16="http://schemas.microsoft.com/office/drawing/2014/main" id="{88A8597B-9AE7-24D6-CA5F-232AA3468969}"/>
              </a:ext>
            </a:extLst>
          </p:cNvPr>
          <p:cNvPicPr>
            <a:picLocks noChangeAspect="1"/>
          </p:cNvPicPr>
          <p:nvPr>
            <a:audioFile r:link="rId1"/>
            <p:extLst>
              <p:ext uri="{DAA4B4D4-6D71-4841-9C94-3DE7FCFB9230}">
                <p14:media xmlns:p14="http://schemas.microsoft.com/office/powerpoint/2010/main" r:embed="rId3">
                  <p14:trim st="728" end="3025"/>
                </p14:media>
              </p:ext>
            </p:extLst>
          </p:nvPr>
        </p:nvPicPr>
        <p:blipFill>
          <a:blip r:embed="rId10"/>
          <a:srcRect/>
          <a:stretch/>
        </p:blipFill>
        <p:spPr>
          <a:xfrm>
            <a:off x="5178588" y="4030743"/>
            <a:ext cx="643791" cy="643791"/>
          </a:xfrm>
          <a:prstGeom prst="rect">
            <a:avLst/>
          </a:prstGeom>
        </p:spPr>
      </p:pic>
      <p:sp>
        <p:nvSpPr>
          <p:cNvPr id="16" name="TextBox 15">
            <a:extLst>
              <a:ext uri="{FF2B5EF4-FFF2-40B4-BE49-F238E27FC236}">
                <a16:creationId xmlns:a16="http://schemas.microsoft.com/office/drawing/2014/main" id="{BB5891FC-ABEA-9B59-4937-FBB85D258459}"/>
              </a:ext>
            </a:extLst>
          </p:cNvPr>
          <p:cNvSpPr txBox="1"/>
          <p:nvPr/>
        </p:nvSpPr>
        <p:spPr>
          <a:xfrm>
            <a:off x="5991582" y="4121805"/>
            <a:ext cx="1414937" cy="461665"/>
          </a:xfrm>
          <a:prstGeom prst="rect">
            <a:avLst/>
          </a:prstGeom>
          <a:noFill/>
        </p:spPr>
        <p:txBody>
          <a:bodyPr wrap="square">
            <a:spAutoFit/>
          </a:bodyPr>
          <a:lstStyle/>
          <a:p>
            <a:r>
              <a:rPr lang="en-US" altLang="ko-KR" sz="2400">
                <a:solidFill>
                  <a:srgbClr val="000000"/>
                </a:solidFill>
                <a:latin typeface="Franklin Gothic Demi Cond"/>
                <a:ea typeface="돋움"/>
              </a:rPr>
              <a:t>Barking</a:t>
            </a:r>
          </a:p>
        </p:txBody>
      </p:sp>
      <p:pic>
        <p:nvPicPr>
          <p:cNvPr id="19" name="coyote_197">
            <a:hlinkClick r:id="" action="ppaction://media"/>
            <a:extLst>
              <a:ext uri="{FF2B5EF4-FFF2-40B4-BE49-F238E27FC236}">
                <a16:creationId xmlns:a16="http://schemas.microsoft.com/office/drawing/2014/main" id="{38D147D9-D4CD-1874-A496-5379368ECFB4}"/>
              </a:ext>
            </a:extLst>
          </p:cNvPr>
          <p:cNvPicPr>
            <a:picLocks noChangeAspect="1"/>
          </p:cNvPicPr>
          <p:nvPr>
            <a:audioFile r:link="rId1"/>
            <p:extLst>
              <p:ext uri="{DAA4B4D4-6D71-4841-9C94-3DE7FCFB9230}">
                <p14:media xmlns:p14="http://schemas.microsoft.com/office/powerpoint/2010/main" r:embed="rId4">
                  <p14:trim st="461" end="1918"/>
                </p14:media>
              </p:ext>
            </p:extLst>
          </p:nvPr>
        </p:nvPicPr>
        <p:blipFill>
          <a:blip r:embed="rId10"/>
          <a:srcRect/>
          <a:stretch/>
        </p:blipFill>
        <p:spPr>
          <a:xfrm>
            <a:off x="5178588" y="5076101"/>
            <a:ext cx="643791" cy="643791"/>
          </a:xfrm>
          <a:prstGeom prst="rect">
            <a:avLst/>
          </a:prstGeom>
        </p:spPr>
      </p:pic>
      <p:sp>
        <p:nvSpPr>
          <p:cNvPr id="20" name="부제목 2">
            <a:extLst>
              <a:ext uri="{FF2B5EF4-FFF2-40B4-BE49-F238E27FC236}">
                <a16:creationId xmlns:a16="http://schemas.microsoft.com/office/drawing/2014/main" id="{D909ECF6-4AA4-C8B2-CC2C-B59BA4E16855}"/>
              </a:ext>
            </a:extLst>
          </p:cNvPr>
          <p:cNvSpPr txBox="1">
            <a:spLocks/>
          </p:cNvSpPr>
          <p:nvPr/>
        </p:nvSpPr>
        <p:spPr>
          <a:xfrm>
            <a:off x="1142140" y="1358168"/>
            <a:ext cx="2904056"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rPr>
              <a:t>💡 Coyote sounds</a:t>
            </a:r>
            <a:endParaRPr lang="en-US" altLang="ko-KR">
              <a:ea typeface="돋움"/>
            </a:endParaRPr>
          </a:p>
        </p:txBody>
      </p:sp>
    </p:spTree>
    <p:extLst>
      <p:ext uri="{BB962C8B-B14F-4D97-AF65-F5344CB8AC3E}">
        <p14:creationId xmlns:p14="http://schemas.microsoft.com/office/powerpoint/2010/main" val="180145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3" fill="hold"/>
                                        <p:tgtEl>
                                          <p:spTgt spid="14"/>
                                        </p:tgtEl>
                                      </p:cBhvr>
                                    </p:cmd>
                                  </p:childTnLst>
                                </p:cTn>
                              </p:par>
                              <p:par>
                                <p:cTn id="7" presetID="16" presetClass="emph" presetSubtype="0" fill="hold" grpId="0" nodeType="withEffect">
                                  <p:stCondLst>
                                    <p:cond delay="0"/>
                                  </p:stCondLst>
                                  <p:iterate type="lt">
                                    <p:tmPct val="4000"/>
                                  </p:iterate>
                                  <p:childTnLst>
                                    <p:set>
                                      <p:cBhvr override="childStyle">
                                        <p:cTn id="8" dur="500" fill="hold"/>
                                        <p:tgtEl>
                                          <p:spTgt spid="29"/>
                                        </p:tgtEl>
                                        <p:attrNameLst>
                                          <p:attrName>style.color</p:attrName>
                                        </p:attrNameLst>
                                      </p:cBhvr>
                                      <p:to>
                                        <p:clrVal>
                                          <a:srgbClr val="8E6F3E"/>
                                        </p:clrVal>
                                      </p:to>
                                    </p:set>
                                    <p:set>
                                      <p:cBhvr>
                                        <p:cTn id="9" dur="500" fill="hold"/>
                                        <p:tgtEl>
                                          <p:spTgt spid="29"/>
                                        </p:tgtEl>
                                        <p:attrNameLst>
                                          <p:attrName>fillcolor</p:attrName>
                                        </p:attrNameLst>
                                      </p:cBhvr>
                                      <p:to>
                                        <p:clrVal>
                                          <a:srgbClr val="8E6F3E"/>
                                        </p:clrVal>
                                      </p:to>
                                    </p:set>
                                    <p:set>
                                      <p:cBhvr>
                                        <p:cTn id="10" dur="500" fill="hold"/>
                                        <p:tgtEl>
                                          <p:spTgt spid="29"/>
                                        </p:tgtEl>
                                        <p:attrNameLst>
                                          <p:attrName>fill.type</p:attrName>
                                        </p:attrNameLst>
                                      </p:cBhvr>
                                      <p:to>
                                        <p:strVal val="solid"/>
                                      </p:to>
                                    </p:set>
                                  </p:childTnLst>
                                </p:cTn>
                              </p:par>
                              <p:par>
                                <p:cTn id="11" presetID="18" presetClass="emph" presetSubtype="0" fill="hold" grpId="1" nodeType="withEffect">
                                  <p:stCondLst>
                                    <p:cond delay="0"/>
                                  </p:stCondLst>
                                  <p:iterate type="lt">
                                    <p:tmPct val="4000"/>
                                  </p:iterate>
                                  <p:childTnLst>
                                    <p:set>
                                      <p:cBhvr override="childStyle">
                                        <p:cTn id="12" dur="500" fill="hold"/>
                                        <p:tgtEl>
                                          <p:spTgt spid="29"/>
                                        </p:tgtEl>
                                        <p:attrNameLst>
                                          <p:attrName>style.textDecorationUnderline</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47" fill="hold"/>
                                        <p:tgtEl>
                                          <p:spTgt spid="9"/>
                                        </p:tgtEl>
                                      </p:cBhvr>
                                    </p:cmd>
                                  </p:childTnLst>
                                </p:cTn>
                              </p:par>
                              <p:par>
                                <p:cTn id="17" presetID="16" presetClass="emph" presetSubtype="0" fill="hold" grpId="0" nodeType="withEffect">
                                  <p:stCondLst>
                                    <p:cond delay="0"/>
                                  </p:stCondLst>
                                  <p:iterate type="lt">
                                    <p:tmPct val="4000"/>
                                  </p:iterate>
                                  <p:childTnLst>
                                    <p:set>
                                      <p:cBhvr override="childStyle">
                                        <p:cTn id="18" dur="500" fill="hold"/>
                                        <p:tgtEl>
                                          <p:spTgt spid="16"/>
                                        </p:tgtEl>
                                        <p:attrNameLst>
                                          <p:attrName>style.color</p:attrName>
                                        </p:attrNameLst>
                                      </p:cBhvr>
                                      <p:to>
                                        <p:clrVal>
                                          <a:srgbClr val="8E6F3E"/>
                                        </p:clrVal>
                                      </p:to>
                                    </p:set>
                                    <p:set>
                                      <p:cBhvr>
                                        <p:cTn id="19" dur="500" fill="hold"/>
                                        <p:tgtEl>
                                          <p:spTgt spid="16"/>
                                        </p:tgtEl>
                                        <p:attrNameLst>
                                          <p:attrName>fillcolor</p:attrName>
                                        </p:attrNameLst>
                                      </p:cBhvr>
                                      <p:to>
                                        <p:clrVal>
                                          <a:srgbClr val="8E6F3E"/>
                                        </p:clrVal>
                                      </p:to>
                                    </p:set>
                                    <p:set>
                                      <p:cBhvr>
                                        <p:cTn id="20" dur="500" fill="hold"/>
                                        <p:tgtEl>
                                          <p:spTgt spid="16"/>
                                        </p:tgtEl>
                                        <p:attrNameLst>
                                          <p:attrName>fill.type</p:attrName>
                                        </p:attrNameLst>
                                      </p:cBhvr>
                                      <p:to>
                                        <p:strVal val="solid"/>
                                      </p:to>
                                    </p:set>
                                  </p:childTnLst>
                                </p:cTn>
                              </p:par>
                              <p:par>
                                <p:cTn id="21" presetID="18" presetClass="emph" presetSubtype="0" fill="hold" grpId="1" nodeType="withEffect">
                                  <p:stCondLst>
                                    <p:cond delay="0"/>
                                  </p:stCondLst>
                                  <p:iterate type="lt">
                                    <p:tmPct val="4000"/>
                                  </p:iterate>
                                  <p:childTnLst>
                                    <p:set>
                                      <p:cBhvr override="childStyle">
                                        <p:cTn id="22" dur="500" fill="hold"/>
                                        <p:tgtEl>
                                          <p:spTgt spid="16"/>
                                        </p:tgtEl>
                                        <p:attrNameLst>
                                          <p:attrName>style.textDecorationUnderline</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621" fill="hold"/>
                                        <p:tgtEl>
                                          <p:spTgt spid="19"/>
                                        </p:tgtEl>
                                      </p:cBhvr>
                                    </p:cmd>
                                  </p:childTnLst>
                                </p:cTn>
                              </p:par>
                              <p:par>
                                <p:cTn id="27" presetID="16" presetClass="emph" presetSubtype="0" fill="hold" grpId="0" nodeType="withEffect">
                                  <p:stCondLst>
                                    <p:cond delay="0"/>
                                  </p:stCondLst>
                                  <p:iterate type="lt">
                                    <p:tmPct val="4000"/>
                                  </p:iterate>
                                  <p:childTnLst>
                                    <p:set>
                                      <p:cBhvr override="childStyle">
                                        <p:cTn id="28" dur="500" fill="hold"/>
                                        <p:tgtEl>
                                          <p:spTgt spid="31"/>
                                        </p:tgtEl>
                                        <p:attrNameLst>
                                          <p:attrName>style.color</p:attrName>
                                        </p:attrNameLst>
                                      </p:cBhvr>
                                      <p:to>
                                        <p:clrVal>
                                          <a:srgbClr val="8E6F3E"/>
                                        </p:clrVal>
                                      </p:to>
                                    </p:set>
                                    <p:set>
                                      <p:cBhvr>
                                        <p:cTn id="29" dur="500" fill="hold"/>
                                        <p:tgtEl>
                                          <p:spTgt spid="31"/>
                                        </p:tgtEl>
                                        <p:attrNameLst>
                                          <p:attrName>fillcolor</p:attrName>
                                        </p:attrNameLst>
                                      </p:cBhvr>
                                      <p:to>
                                        <p:clrVal>
                                          <a:srgbClr val="8E6F3E"/>
                                        </p:clrVal>
                                      </p:to>
                                    </p:set>
                                    <p:set>
                                      <p:cBhvr>
                                        <p:cTn id="30" dur="500" fill="hold"/>
                                        <p:tgtEl>
                                          <p:spTgt spid="31"/>
                                        </p:tgtEl>
                                        <p:attrNameLst>
                                          <p:attrName>fill.type</p:attrName>
                                        </p:attrNameLst>
                                      </p:cBhvr>
                                      <p:to>
                                        <p:strVal val="solid"/>
                                      </p:to>
                                    </p:set>
                                  </p:childTnLst>
                                </p:cTn>
                              </p:par>
                              <p:par>
                                <p:cTn id="31" presetID="18" presetClass="emph" presetSubtype="0" fill="hold" grpId="1" nodeType="withEffect">
                                  <p:stCondLst>
                                    <p:cond delay="0"/>
                                  </p:stCondLst>
                                  <p:iterate type="lt">
                                    <p:tmPct val="4000"/>
                                  </p:iterate>
                                  <p:childTnLst>
                                    <p:set>
                                      <p:cBhvr override="childStyle">
                                        <p:cTn id="32"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4"/>
                </p:tgtEl>
              </p:cMediaNode>
            </p:audio>
            <p:audio>
              <p:cMediaNode vol="80000">
                <p:cTn id="34" fill="hold" display="0">
                  <p:stCondLst>
                    <p:cond delay="indefinite"/>
                  </p:stCondLst>
                  <p:endCondLst>
                    <p:cond evt="onStopAudio" delay="0">
                      <p:tgtEl>
                        <p:sldTgt/>
                      </p:tgtEl>
                    </p:cond>
                  </p:endCondLst>
                </p:cTn>
                <p:tgtEl>
                  <p:spTgt spid="9"/>
                </p:tgtEl>
              </p:cMediaNode>
            </p:audio>
            <p:audio>
              <p:cMediaNode vol="80000">
                <p:cTn id="35" fill="hold" display="0">
                  <p:stCondLst>
                    <p:cond delay="indefinite"/>
                  </p:stCondLst>
                  <p:endCondLst>
                    <p:cond evt="onStopAudio" delay="0">
                      <p:tgtEl>
                        <p:sldTgt/>
                      </p:tgtEl>
                    </p:cond>
                  </p:endCondLst>
                </p:cTn>
                <p:tgtEl>
                  <p:spTgt spid="19"/>
                </p:tgtEl>
              </p:cMediaNode>
            </p:audio>
          </p:childTnLst>
        </p:cTn>
      </p:par>
    </p:tnLst>
    <p:bldLst>
      <p:bldP spid="29" grpId="0"/>
      <p:bldP spid="29" grpId="1"/>
      <p:bldP spid="31" grpId="0"/>
      <p:bldP spid="31"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1C5A55-704C-C46D-A553-8AF0632BB640}"/>
              </a:ext>
            </a:extLst>
          </p:cNvPr>
          <p:cNvSpPr>
            <a:spLocks noGrp="1"/>
          </p:cNvSpPr>
          <p:nvPr>
            <p:ph type="ctrTitle"/>
          </p:nvPr>
        </p:nvSpPr>
        <p:spPr/>
        <p:txBody>
          <a:bodyPr/>
          <a:lstStyle/>
          <a:p>
            <a:r>
              <a:rPr lang="en-US" altLang="ko-KR">
                <a:latin typeface="Franklin Gothic Medium"/>
                <a:ea typeface="돋움"/>
              </a:rPr>
              <a:t>Methodology</a:t>
            </a:r>
            <a:endParaRPr lang="ko-KR" altLang="en-US"/>
          </a:p>
        </p:txBody>
      </p:sp>
      <p:sp>
        <p:nvSpPr>
          <p:cNvPr id="6" name="슬라이드 번호 개체 틀 5">
            <a:extLst>
              <a:ext uri="{FF2B5EF4-FFF2-40B4-BE49-F238E27FC236}">
                <a16:creationId xmlns:a16="http://schemas.microsoft.com/office/drawing/2014/main" id="{FB26DAE6-13B7-07D5-9A76-60B353557187}"/>
              </a:ext>
            </a:extLst>
          </p:cNvPr>
          <p:cNvSpPr>
            <a:spLocks noGrp="1"/>
          </p:cNvSpPr>
          <p:nvPr>
            <p:ph type="sldNum" sz="quarter" idx="4"/>
          </p:nvPr>
        </p:nvSpPr>
        <p:spPr/>
        <p:txBody>
          <a:bodyPr/>
          <a:lstStyle/>
          <a:p>
            <a:fld id="{8A7A6979-0714-4377-B894-6BE4C2D6E202}" type="slidenum">
              <a:rPr lang="en-US" smtClean="0"/>
              <a:pPr/>
              <a:t>8</a:t>
            </a:fld>
            <a:endParaRPr lang="en-US"/>
          </a:p>
        </p:txBody>
      </p:sp>
      <p:pic>
        <p:nvPicPr>
          <p:cNvPr id="8" name="그림 7">
            <a:extLst>
              <a:ext uri="{FF2B5EF4-FFF2-40B4-BE49-F238E27FC236}">
                <a16:creationId xmlns:a16="http://schemas.microsoft.com/office/drawing/2014/main" id="{081F309E-0CF2-C5A5-B863-4A89ACA718FD}"/>
              </a:ext>
            </a:extLst>
          </p:cNvPr>
          <p:cNvPicPr>
            <a:picLocks noChangeAspect="1"/>
          </p:cNvPicPr>
          <p:nvPr/>
        </p:nvPicPr>
        <p:blipFill rotWithShape="1">
          <a:blip r:embed="rId3"/>
          <a:srcRect l="-109" t="29633" r="79319" b="41806"/>
          <a:stretch/>
        </p:blipFill>
        <p:spPr>
          <a:xfrm>
            <a:off x="193441" y="2726795"/>
            <a:ext cx="1420948" cy="841526"/>
          </a:xfrm>
          <a:prstGeom prst="rect">
            <a:avLst/>
          </a:prstGeom>
        </p:spPr>
      </p:pic>
      <p:sp>
        <p:nvSpPr>
          <p:cNvPr id="4" name="직사각형 3">
            <a:extLst>
              <a:ext uri="{FF2B5EF4-FFF2-40B4-BE49-F238E27FC236}">
                <a16:creationId xmlns:a16="http://schemas.microsoft.com/office/drawing/2014/main" id="{F4F5C9DF-BA4D-1996-3AFA-04259861CE6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B9C6858C-7D1F-180D-8168-22798E7B1B02}"/>
              </a:ext>
            </a:extLst>
          </p:cNvPr>
          <p:cNvPicPr>
            <a:picLocks noChangeAspect="1"/>
          </p:cNvPicPr>
          <p:nvPr/>
        </p:nvPicPr>
        <p:blipFill rotWithShape="1">
          <a:blip r:embed="rId3"/>
          <a:srcRect l="80033" t="19095" r="-452" b="32025"/>
          <a:stretch/>
        </p:blipFill>
        <p:spPr>
          <a:xfrm>
            <a:off x="7529611" y="2263334"/>
            <a:ext cx="1583588" cy="1639626"/>
          </a:xfrm>
          <a:prstGeom prst="rect">
            <a:avLst/>
          </a:prstGeom>
        </p:spPr>
      </p:pic>
      <p:cxnSp>
        <p:nvCxnSpPr>
          <p:cNvPr id="11" name="직선 화살표 연결선 10">
            <a:extLst>
              <a:ext uri="{FF2B5EF4-FFF2-40B4-BE49-F238E27FC236}">
                <a16:creationId xmlns:a16="http://schemas.microsoft.com/office/drawing/2014/main" id="{90A63BD0-B4E6-4A45-16C2-198B77740837}"/>
              </a:ext>
            </a:extLst>
          </p:cNvPr>
          <p:cNvCxnSpPr>
            <a:cxnSpLocks/>
          </p:cNvCxnSpPr>
          <p:nvPr/>
        </p:nvCxnSpPr>
        <p:spPr>
          <a:xfrm>
            <a:off x="1631972"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17" name="사각형: 둥근 모서리 4">
            <a:extLst>
              <a:ext uri="{FF2B5EF4-FFF2-40B4-BE49-F238E27FC236}">
                <a16:creationId xmlns:a16="http://schemas.microsoft.com/office/drawing/2014/main" id="{D06A86C0-69B0-A4D4-1BB3-9F6C60DE5C1A}"/>
              </a:ext>
            </a:extLst>
          </p:cNvPr>
          <p:cNvSpPr/>
          <p:nvPr/>
        </p:nvSpPr>
        <p:spPr>
          <a:xfrm rot="5400000">
            <a:off x="5584175" y="2830759"/>
            <a:ext cx="2131680" cy="633600"/>
          </a:xfrm>
          <a:prstGeom prst="roundRect">
            <a:avLst>
              <a:gd name="adj" fmla="val 0"/>
            </a:avLst>
          </a:prstGeom>
          <a:solidFill>
            <a:srgbClr val="C3E3E0"/>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Deployment</a:t>
            </a:r>
            <a:endParaRPr lang="ko-KR" altLang="en-US" sz="2000" b="1"/>
          </a:p>
        </p:txBody>
      </p:sp>
      <p:sp>
        <p:nvSpPr>
          <p:cNvPr id="18" name="사각형: 둥근 모서리 4">
            <a:extLst>
              <a:ext uri="{FF2B5EF4-FFF2-40B4-BE49-F238E27FC236}">
                <a16:creationId xmlns:a16="http://schemas.microsoft.com/office/drawing/2014/main" id="{E8CCDF2C-A81C-E00D-D616-B84CBC7D7DDC}"/>
              </a:ext>
            </a:extLst>
          </p:cNvPr>
          <p:cNvSpPr/>
          <p:nvPr/>
        </p:nvSpPr>
        <p:spPr>
          <a:xfrm rot="5400000">
            <a:off x="4204693" y="2830759"/>
            <a:ext cx="2131680" cy="633600"/>
          </a:xfrm>
          <a:prstGeom prst="roundRect">
            <a:avLst>
              <a:gd name="adj" fmla="val 0"/>
            </a:avLst>
          </a:prstGeom>
          <a:solidFill>
            <a:srgbClr val="ECE3D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Prediction</a:t>
            </a:r>
            <a:endParaRPr lang="ko-KR" altLang="en-US" sz="2000" b="1"/>
          </a:p>
        </p:txBody>
      </p:sp>
      <p:sp>
        <p:nvSpPr>
          <p:cNvPr id="21" name="사각형: 둥근 모서리 4">
            <a:extLst>
              <a:ext uri="{FF2B5EF4-FFF2-40B4-BE49-F238E27FC236}">
                <a16:creationId xmlns:a16="http://schemas.microsoft.com/office/drawing/2014/main" id="{2C767006-CF24-029E-4AF2-9B69744F5589}"/>
              </a:ext>
            </a:extLst>
          </p:cNvPr>
          <p:cNvSpPr/>
          <p:nvPr/>
        </p:nvSpPr>
        <p:spPr>
          <a:xfrm rot="5400000">
            <a:off x="2825210" y="2830759"/>
            <a:ext cx="2131680" cy="633600"/>
          </a:xfrm>
          <a:prstGeom prst="roundRect">
            <a:avLst>
              <a:gd name="adj" fmla="val 0"/>
            </a:avLst>
          </a:prstGeom>
          <a:solidFill>
            <a:srgbClr val="F0CCB4"/>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Model</a:t>
            </a:r>
            <a:endParaRPr lang="ko-KR" altLang="en-US" sz="2000" b="1"/>
          </a:p>
        </p:txBody>
      </p:sp>
      <p:sp>
        <p:nvSpPr>
          <p:cNvPr id="22" name="사각형: 둥근 모서리 4">
            <a:extLst>
              <a:ext uri="{FF2B5EF4-FFF2-40B4-BE49-F238E27FC236}">
                <a16:creationId xmlns:a16="http://schemas.microsoft.com/office/drawing/2014/main" id="{263C0FCB-26B2-0B17-723C-887A19DBF84E}"/>
              </a:ext>
            </a:extLst>
          </p:cNvPr>
          <p:cNvSpPr/>
          <p:nvPr/>
        </p:nvSpPr>
        <p:spPr>
          <a:xfrm rot="5400000">
            <a:off x="1445727" y="2830758"/>
            <a:ext cx="2131680" cy="633601"/>
          </a:xfrm>
          <a:prstGeom prst="roundRect">
            <a:avLst>
              <a:gd name="adj" fmla="val 0"/>
            </a:avLst>
          </a:prstGeom>
          <a:solidFill>
            <a:srgbClr val="D3E2ED"/>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Feature Extraction</a:t>
            </a:r>
            <a:endParaRPr lang="ko-KR" altLang="en-US" sz="2000" b="1"/>
          </a:p>
        </p:txBody>
      </p:sp>
      <p:cxnSp>
        <p:nvCxnSpPr>
          <p:cNvPr id="23" name="직선 화살표 연결선 22">
            <a:extLst>
              <a:ext uri="{FF2B5EF4-FFF2-40B4-BE49-F238E27FC236}">
                <a16:creationId xmlns:a16="http://schemas.microsoft.com/office/drawing/2014/main" id="{B87B4501-361A-FD4B-4F3B-214E575FAE9E}"/>
              </a:ext>
            </a:extLst>
          </p:cNvPr>
          <p:cNvCxnSpPr>
            <a:cxnSpLocks/>
          </p:cNvCxnSpPr>
          <p:nvPr/>
        </p:nvCxnSpPr>
        <p:spPr>
          <a:xfrm>
            <a:off x="2994714"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24" name="직선 화살표 연결선 23">
            <a:extLst>
              <a:ext uri="{FF2B5EF4-FFF2-40B4-BE49-F238E27FC236}">
                <a16:creationId xmlns:a16="http://schemas.microsoft.com/office/drawing/2014/main" id="{23E33765-FDE5-505B-D3BA-8DE2FCE00CEC}"/>
              </a:ext>
            </a:extLst>
          </p:cNvPr>
          <p:cNvCxnSpPr>
            <a:cxnSpLocks/>
          </p:cNvCxnSpPr>
          <p:nvPr/>
        </p:nvCxnSpPr>
        <p:spPr>
          <a:xfrm>
            <a:off x="4357456"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25" name="직선 화살표 연결선 24">
            <a:extLst>
              <a:ext uri="{FF2B5EF4-FFF2-40B4-BE49-F238E27FC236}">
                <a16:creationId xmlns:a16="http://schemas.microsoft.com/office/drawing/2014/main" id="{84340F3B-B980-A7B1-4E96-E4497C83A074}"/>
              </a:ext>
            </a:extLst>
          </p:cNvPr>
          <p:cNvCxnSpPr>
            <a:cxnSpLocks/>
          </p:cNvCxnSpPr>
          <p:nvPr/>
        </p:nvCxnSpPr>
        <p:spPr>
          <a:xfrm>
            <a:off x="5720198"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id="{5D140C68-78E1-27FF-804E-973435041C00}"/>
              </a:ext>
            </a:extLst>
          </p:cNvPr>
          <p:cNvCxnSpPr>
            <a:cxnSpLocks/>
          </p:cNvCxnSpPr>
          <p:nvPr/>
        </p:nvCxnSpPr>
        <p:spPr>
          <a:xfrm>
            <a:off x="7082941"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29" name="모서리가 둥근 직사각형 28">
            <a:extLst>
              <a:ext uri="{FF2B5EF4-FFF2-40B4-BE49-F238E27FC236}">
                <a16:creationId xmlns:a16="http://schemas.microsoft.com/office/drawing/2014/main" id="{FCD34ED0-57C7-8E7A-F7D6-A48795574FBD}"/>
              </a:ext>
            </a:extLst>
          </p:cNvPr>
          <p:cNvSpPr/>
          <p:nvPr/>
        </p:nvSpPr>
        <p:spPr>
          <a:xfrm>
            <a:off x="903915" y="4427606"/>
            <a:ext cx="2354851" cy="1457622"/>
          </a:xfrm>
          <a:prstGeom prst="roundRect">
            <a:avLst/>
          </a:prstGeom>
          <a:noFill/>
          <a:ln w="38100">
            <a:solidFill>
              <a:srgbClr val="D3E2E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kumimoji="1" lang="en-US" sz="1600" b="1">
                <a:ea typeface="돋움"/>
              </a:rPr>
              <a:t>• MFCC</a:t>
            </a:r>
            <a:endParaRPr lang="en-US" sz="1600" b="1">
              <a:ea typeface="돋움"/>
            </a:endParaRPr>
          </a:p>
          <a:p>
            <a:r>
              <a:rPr kumimoji="1" lang="en-US" sz="1600" b="1">
                <a:ea typeface="+mn-lt"/>
                <a:cs typeface="+mn-lt"/>
              </a:rPr>
              <a:t>•</a:t>
            </a:r>
            <a:r>
              <a:rPr kumimoji="1" lang="en-US" sz="1600" b="1">
                <a:ea typeface="돋움"/>
              </a:rPr>
              <a:t> GTCC</a:t>
            </a:r>
            <a:endParaRPr lang="en-US" sz="1600" b="1">
              <a:ea typeface="돋움"/>
            </a:endParaRPr>
          </a:p>
          <a:p>
            <a:r>
              <a:rPr kumimoji="1" lang="en-US" sz="1600" b="1">
                <a:ea typeface="+mn-lt"/>
                <a:cs typeface="+mn-lt"/>
              </a:rPr>
              <a:t>•</a:t>
            </a:r>
            <a:r>
              <a:rPr kumimoji="1" lang="en-US" sz="1600" b="1">
                <a:ea typeface="돋움"/>
              </a:rPr>
              <a:t> Mel</a:t>
            </a:r>
            <a:r>
              <a:rPr kumimoji="1" lang="ko-KR" altLang="en-US" sz="1600" b="1">
                <a:ea typeface="돋움"/>
              </a:rPr>
              <a:t>  </a:t>
            </a:r>
            <a:r>
              <a:rPr kumimoji="1" lang="en-US" sz="1600" b="1">
                <a:ea typeface="돋움"/>
              </a:rPr>
              <a:t>Spectrogram</a:t>
            </a:r>
            <a:endParaRPr kumimoji="1" lang="ko-Kore-KR" sz="1600" b="1">
              <a:ea typeface="돋움"/>
            </a:endParaRPr>
          </a:p>
          <a:p>
            <a:r>
              <a:rPr kumimoji="1" lang="en-US" sz="1600" b="1">
                <a:ea typeface="+mn-lt"/>
                <a:cs typeface="+mn-lt"/>
              </a:rPr>
              <a:t>•</a:t>
            </a:r>
            <a:r>
              <a:rPr kumimoji="1" lang="en-US" sz="1600" b="1">
                <a:ea typeface="돋움"/>
              </a:rPr>
              <a:t> Log-Mel</a:t>
            </a:r>
            <a:r>
              <a:rPr kumimoji="1" lang="ko-KR" altLang="en-US" sz="1600" b="1">
                <a:ea typeface="돋움"/>
              </a:rPr>
              <a:t> </a:t>
            </a:r>
            <a:r>
              <a:rPr kumimoji="1" lang="en-US" sz="1600" b="1">
                <a:ea typeface="돋움"/>
              </a:rPr>
              <a:t>Spectrogram</a:t>
            </a:r>
            <a:endParaRPr lang="ko-Kore-KR" sz="1600" b="1">
              <a:ea typeface="돋움"/>
            </a:endParaRPr>
          </a:p>
        </p:txBody>
      </p:sp>
      <p:sp>
        <p:nvSpPr>
          <p:cNvPr id="30" name="모서리가 둥근 직사각형 29">
            <a:extLst>
              <a:ext uri="{FF2B5EF4-FFF2-40B4-BE49-F238E27FC236}">
                <a16:creationId xmlns:a16="http://schemas.microsoft.com/office/drawing/2014/main" id="{B8C37BC1-1BEC-411E-D471-D8CDA7005B76}"/>
              </a:ext>
            </a:extLst>
          </p:cNvPr>
          <p:cNvSpPr/>
          <p:nvPr/>
        </p:nvSpPr>
        <p:spPr>
          <a:xfrm>
            <a:off x="3456613" y="4427608"/>
            <a:ext cx="866637" cy="1457624"/>
          </a:xfrm>
          <a:prstGeom prst="roundRect">
            <a:avLst/>
          </a:prstGeom>
          <a:noFill/>
          <a:ln w="38100">
            <a:solidFill>
              <a:srgbClr val="F0CCB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sz="1600" b="1">
                <a:ea typeface="+mn-lt"/>
                <a:cs typeface="+mn-lt"/>
              </a:rPr>
              <a:t>•</a:t>
            </a:r>
            <a:r>
              <a:rPr kumimoji="1" lang="en-US" sz="1600" b="1">
                <a:ea typeface="돋움"/>
              </a:rPr>
              <a:t> CNN</a:t>
            </a:r>
            <a:endParaRPr lang="en-US" sz="1600" b="1">
              <a:ea typeface="돋움"/>
            </a:endParaRPr>
          </a:p>
          <a:p>
            <a:pPr algn="ctr"/>
            <a:r>
              <a:rPr kumimoji="1" lang="en-US" sz="1600" b="1">
                <a:ea typeface="+mn-lt"/>
                <a:cs typeface="+mn-lt"/>
              </a:rPr>
              <a:t>•</a:t>
            </a:r>
            <a:r>
              <a:rPr kumimoji="1" lang="en-US" sz="1600" b="1">
                <a:ea typeface="돋움"/>
              </a:rPr>
              <a:t> MLP</a:t>
            </a:r>
            <a:endParaRPr lang="en-US" sz="1600" b="1">
              <a:ea typeface="돋움"/>
            </a:endParaRPr>
          </a:p>
          <a:p>
            <a:pPr algn="ctr"/>
            <a:r>
              <a:rPr kumimoji="1" lang="en-US" sz="1600" b="1">
                <a:ea typeface="+mn-lt"/>
                <a:cs typeface="+mn-lt"/>
              </a:rPr>
              <a:t>•</a:t>
            </a:r>
            <a:r>
              <a:rPr kumimoji="1" lang="en-US" sz="1600" b="1">
                <a:ea typeface="돋움"/>
              </a:rPr>
              <a:t> KNN</a:t>
            </a:r>
            <a:endParaRPr lang="en-US" sz="1600" b="1">
              <a:ea typeface="돋움"/>
            </a:endParaRPr>
          </a:p>
          <a:p>
            <a:pPr algn="ctr"/>
            <a:r>
              <a:rPr kumimoji="1" lang="en-US" sz="1600" b="1">
                <a:ea typeface="+mn-lt"/>
                <a:cs typeface="+mn-lt"/>
              </a:rPr>
              <a:t>•</a:t>
            </a:r>
            <a:r>
              <a:rPr kumimoji="1" lang="en-US" sz="1600" b="1">
                <a:ea typeface="돋움"/>
              </a:rPr>
              <a:t> SVM</a:t>
            </a:r>
            <a:endParaRPr kumimoji="1" lang="ko-Kore-KR" sz="1600" b="1">
              <a:ea typeface="돋움"/>
            </a:endParaRPr>
          </a:p>
          <a:p>
            <a:pPr algn="ctr"/>
            <a:r>
              <a:rPr kumimoji="1" lang="en-US" sz="1600" b="1">
                <a:ea typeface="+mn-lt"/>
                <a:cs typeface="+mn-lt"/>
              </a:rPr>
              <a:t>•</a:t>
            </a:r>
            <a:r>
              <a:rPr kumimoji="1" lang="en-US" sz="1600" b="1">
                <a:ea typeface="돋움"/>
              </a:rPr>
              <a:t> GNB</a:t>
            </a:r>
            <a:endParaRPr lang="ko-Kore-KR" sz="1600" b="1">
              <a:ea typeface="돋움"/>
            </a:endParaRPr>
          </a:p>
        </p:txBody>
      </p:sp>
      <p:sp>
        <p:nvSpPr>
          <p:cNvPr id="19" name="부제목 2">
            <a:extLst>
              <a:ext uri="{FF2B5EF4-FFF2-40B4-BE49-F238E27FC236}">
                <a16:creationId xmlns:a16="http://schemas.microsoft.com/office/drawing/2014/main" id="{2793F0E2-7C6D-B498-D4B5-6F122F87854B}"/>
              </a:ext>
            </a:extLst>
          </p:cNvPr>
          <p:cNvSpPr txBox="1">
            <a:spLocks/>
          </p:cNvSpPr>
          <p:nvPr/>
        </p:nvSpPr>
        <p:spPr>
          <a:xfrm>
            <a:off x="1142140" y="1358168"/>
            <a:ext cx="2904056"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dirty="0">
                <a:latin typeface="Franklin Gothic Demi Cond"/>
              </a:rPr>
              <a:t>💡 Overall </a:t>
            </a:r>
            <a:r>
              <a:rPr lang="en-US" altLang="ko-KR" dirty="0">
                <a:latin typeface="Franklin Gothic Demi Cond"/>
                <a:ea typeface="돋움"/>
              </a:rPr>
              <a:t>Architecture</a:t>
            </a:r>
            <a:endParaRPr lang="en-US" altLang="ko-KR" dirty="0">
              <a:ea typeface="돋움"/>
            </a:endParaRPr>
          </a:p>
        </p:txBody>
      </p:sp>
    </p:spTree>
    <p:extLst>
      <p:ext uri="{BB962C8B-B14F-4D97-AF65-F5344CB8AC3E}">
        <p14:creationId xmlns:p14="http://schemas.microsoft.com/office/powerpoint/2010/main" val="1404185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t>Methodology</a:t>
            </a:r>
            <a:endParaRPr lang="ko-KR" altLang="en-US"/>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9</a:t>
            </a:fld>
            <a:endParaRPr lang="en-US"/>
          </a:p>
        </p:txBody>
      </p:sp>
      <p:sp>
        <p:nvSpPr>
          <p:cNvPr id="10" name="부제목 2">
            <a:extLst>
              <a:ext uri="{FF2B5EF4-FFF2-40B4-BE49-F238E27FC236}">
                <a16:creationId xmlns:a16="http://schemas.microsoft.com/office/drawing/2014/main" id="{9AE8E595-059F-C7D7-1BF0-21B3F5E9803F}"/>
              </a:ext>
            </a:extLst>
          </p:cNvPr>
          <p:cNvSpPr>
            <a:spLocks noGrp="1"/>
          </p:cNvSpPr>
          <p:nvPr>
            <p:ph type="subTitle" idx="1"/>
          </p:nvPr>
        </p:nvSpPr>
        <p:spPr>
          <a:xfrm>
            <a:off x="1142140" y="1358168"/>
            <a:ext cx="2816785" cy="338554"/>
          </a:xfrm>
        </p:spPr>
        <p:txBody>
          <a:bodyPr/>
          <a:lstStyle/>
          <a:p>
            <a:r>
              <a:rPr lang="en-US">
                <a:latin typeface="Franklin Gothic Demi Cond"/>
              </a:rPr>
              <a:t>💡 </a:t>
            </a:r>
            <a:r>
              <a:rPr lang="en-US" altLang="ko-KR">
                <a:latin typeface="Franklin Gothic Demi Cond"/>
                <a:ea typeface="돋움"/>
              </a:rPr>
              <a:t>Feature Extraction</a:t>
            </a:r>
            <a:endParaRPr lang="ko-KR" altLang="en-US">
              <a:latin typeface="Franklin Gothic Demi Cond"/>
              <a:ea typeface="돋움"/>
            </a:endParaRPr>
          </a:p>
        </p:txBody>
      </p:sp>
      <p:sp>
        <p:nvSpPr>
          <p:cNvPr id="3" name="텍스트 개체 틀 3">
            <a:extLst>
              <a:ext uri="{FF2B5EF4-FFF2-40B4-BE49-F238E27FC236}">
                <a16:creationId xmlns:a16="http://schemas.microsoft.com/office/drawing/2014/main" id="{0595157E-2977-D7DB-03C1-860E9BEEB59A}"/>
              </a:ext>
            </a:extLst>
          </p:cNvPr>
          <p:cNvSpPr>
            <a:spLocks noGrp="1"/>
          </p:cNvSpPr>
          <p:nvPr>
            <p:ph type="body" sz="quarter" idx="14"/>
          </p:nvPr>
        </p:nvSpPr>
        <p:spPr>
          <a:xfrm>
            <a:off x="1402573" y="1782204"/>
            <a:ext cx="7071761" cy="4306205"/>
          </a:xfrm>
        </p:spPr>
        <p:txBody>
          <a:bodyPr vert="horz" lIns="0" tIns="0" rIns="0" bIns="0" rtlCol="0" anchor="t">
            <a:normAutofit fontScale="92500" lnSpcReduction="10000"/>
          </a:bodyPr>
          <a:lstStyle/>
          <a:p>
            <a:pPr>
              <a:lnSpc>
                <a:spcPct val="150000"/>
              </a:lnSpc>
              <a:spcAft>
                <a:spcPts val="100"/>
              </a:spcAft>
            </a:pPr>
            <a:r>
              <a:rPr lang="en-US" altLang="ko-KR" sz="2000" b="1" dirty="0">
                <a:latin typeface="Franklin Gothic Medium Cond"/>
                <a:ea typeface="돋움"/>
              </a:rPr>
              <a:t>Mel Spectrogram</a:t>
            </a:r>
          </a:p>
          <a:p>
            <a:pPr marL="0" indent="0">
              <a:lnSpc>
                <a:spcPct val="150000"/>
              </a:lnSpc>
              <a:spcAft>
                <a:spcPts val="1200"/>
              </a:spcAft>
              <a:buNone/>
            </a:pPr>
            <a:r>
              <a:rPr lang="en-US" altLang="ko-KR" dirty="0">
                <a:latin typeface="Franklin Gothic Medium Cond"/>
                <a:ea typeface="돋움"/>
              </a:rPr>
              <a:t>	➡ A spectrogram where the frequencies are converted to the Mel scale</a:t>
            </a:r>
          </a:p>
          <a:p>
            <a:pPr>
              <a:lnSpc>
                <a:spcPct val="150000"/>
              </a:lnSpc>
              <a:spcAft>
                <a:spcPts val="100"/>
              </a:spcAft>
            </a:pPr>
            <a:r>
              <a:rPr lang="en-US" altLang="ko-KR" sz="2000" b="1" dirty="0">
                <a:latin typeface="Franklin Gothic Medium Cond"/>
                <a:ea typeface="돋움"/>
              </a:rPr>
              <a:t>Gammatone Cepstral Coefficient(GTCC)</a:t>
            </a:r>
          </a:p>
          <a:p>
            <a:pPr marL="0" indent="0">
              <a:lnSpc>
                <a:spcPct val="150000"/>
              </a:lnSpc>
              <a:buNone/>
            </a:pPr>
            <a:r>
              <a:rPr lang="en-US" altLang="ko-KR" dirty="0">
                <a:latin typeface="Franklin Gothic Medium Cond"/>
                <a:ea typeface="돋움"/>
              </a:rPr>
              <a:t>	➡ Use a gammatone filter to extract an audio feature</a:t>
            </a:r>
          </a:p>
          <a:p>
            <a:pPr marL="0" indent="0">
              <a:lnSpc>
                <a:spcPct val="150000"/>
              </a:lnSpc>
              <a:spcAft>
                <a:spcPts val="1200"/>
              </a:spcAft>
              <a:buNone/>
            </a:pPr>
            <a:r>
              <a:rPr lang="en-US" altLang="ko-KR" dirty="0">
                <a:latin typeface="Franklin Gothic Medium Cond"/>
                <a:ea typeface="돋움"/>
              </a:rPr>
              <a:t>	➡ Use discrete cosine transform (DCT) to reduce the dimension of audio feature</a:t>
            </a:r>
          </a:p>
          <a:p>
            <a:pPr>
              <a:lnSpc>
                <a:spcPct val="150000"/>
              </a:lnSpc>
              <a:spcAft>
                <a:spcPts val="100"/>
              </a:spcAft>
            </a:pPr>
            <a:r>
              <a:rPr lang="en-US" altLang="ko-KR" sz="2000" b="1" dirty="0">
                <a:latin typeface="Franklin Gothic Medium Cond"/>
                <a:ea typeface="돋움"/>
              </a:rPr>
              <a:t>Log-Mel Spectrogram</a:t>
            </a:r>
            <a:r>
              <a:rPr lang="ko-KR" altLang="en-US" sz="2000" b="1" dirty="0">
                <a:latin typeface="Franklin Gothic Medium Cond"/>
                <a:ea typeface="돋움"/>
              </a:rPr>
              <a:t> </a:t>
            </a:r>
            <a:endParaRPr lang="en-US" altLang="ko-KR" sz="2000" b="1" dirty="0">
              <a:latin typeface="Franklin Gothic Medium Cond"/>
              <a:ea typeface="돋움"/>
            </a:endParaRPr>
          </a:p>
          <a:p>
            <a:pPr marL="0" indent="0">
              <a:lnSpc>
                <a:spcPct val="150000"/>
              </a:lnSpc>
              <a:spcAft>
                <a:spcPts val="1200"/>
              </a:spcAft>
              <a:buNone/>
            </a:pPr>
            <a:r>
              <a:rPr lang="en-US" altLang="ko-KR" dirty="0">
                <a:latin typeface="Franklin Gothic Medium Cond"/>
                <a:ea typeface="돋움"/>
              </a:rPr>
              <a:t>	➡ A spectrogram where log scaled Mel spectrogram</a:t>
            </a:r>
            <a:endParaRPr lang="en-US" altLang="ko-KR" dirty="0">
              <a:solidFill>
                <a:srgbClr val="000000"/>
              </a:solidFill>
              <a:latin typeface="Franklin Gothic Medium Cond"/>
              <a:ea typeface="돋움"/>
            </a:endParaRPr>
          </a:p>
          <a:p>
            <a:pPr>
              <a:lnSpc>
                <a:spcPct val="150000"/>
              </a:lnSpc>
              <a:spcAft>
                <a:spcPts val="100"/>
              </a:spcAft>
              <a:buFont typeface="Wingdings"/>
              <a:buChar char="§"/>
            </a:pPr>
            <a:r>
              <a:rPr lang="en-US" sz="2000" b="1" dirty="0">
                <a:solidFill>
                  <a:schemeClr val="tx2">
                    <a:lumMod val="50000"/>
                  </a:schemeClr>
                </a:solidFill>
                <a:latin typeface="Franklin Gothic Medium Cond"/>
                <a:ea typeface="돋움"/>
              </a:rPr>
              <a:t>Mel Frequency Cepstral Coefficient(MFCC)</a:t>
            </a:r>
            <a:endParaRPr lang="en-US" sz="2000" dirty="0">
              <a:solidFill>
                <a:schemeClr val="tx2">
                  <a:lumMod val="50000"/>
                </a:schemeClr>
              </a:solidFill>
              <a:latin typeface="Franklin Gothic Medium Cond"/>
              <a:ea typeface="돋움"/>
            </a:endParaRPr>
          </a:p>
          <a:p>
            <a:pPr marL="0" indent="0">
              <a:lnSpc>
                <a:spcPct val="150000"/>
              </a:lnSpc>
              <a:buNone/>
            </a:pPr>
            <a:r>
              <a:rPr lang="en-US" dirty="0">
                <a:latin typeface="Franklin Gothic Medium Cond"/>
                <a:ea typeface="돋움"/>
              </a:rPr>
              <a:t>          ➡ One of the most broadly used methods in audio recognition.</a:t>
            </a:r>
          </a:p>
          <a:p>
            <a:pPr marL="0" indent="0">
              <a:lnSpc>
                <a:spcPct val="150000"/>
              </a:lnSpc>
              <a:spcAft>
                <a:spcPts val="1200"/>
              </a:spcAft>
              <a:buNone/>
            </a:pPr>
            <a:r>
              <a:rPr lang="en-US" dirty="0">
                <a:latin typeface="Franklin Gothic Medium Cond"/>
                <a:ea typeface="돋움"/>
              </a:rPr>
              <a:t>          ➡ Apply Filter Bank based on Mel Scale on Spectrum </a:t>
            </a:r>
            <a:endParaRPr lang="en-US" dirty="0"/>
          </a:p>
        </p:txBody>
      </p:sp>
      <p:sp>
        <p:nvSpPr>
          <p:cNvPr id="4" name="직사각형 3">
            <a:extLst>
              <a:ext uri="{FF2B5EF4-FFF2-40B4-BE49-F238E27FC236}">
                <a16:creationId xmlns:a16="http://schemas.microsoft.com/office/drawing/2014/main" id="{D6605AEB-1ABE-F1F1-B1FA-3A288D156F1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8842208"/>
      </p:ext>
    </p:extLst>
  </p:cSld>
  <p:clrMapOvr>
    <a:masterClrMapping/>
  </p:clrMapOvr>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D3E2ED"/>
        </a:solidFill>
        <a:ln>
          <a:noFill/>
        </a:ln>
      </a:spPr>
      <a:bodyPr rtlCol="0" anchor="ctr"/>
      <a:lstStyle>
        <a:defPPr algn="ctr">
          <a:defRPr sz="2000" b="1" dirty="0" smtClean="0">
            <a:ea typeface="돋움"/>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170</TotalTime>
  <Words>2475</Words>
  <Application>Microsoft Office PowerPoint</Application>
  <PresentationFormat>화면 슬라이드 쇼(4:3)</PresentationFormat>
  <Paragraphs>576</Paragraphs>
  <Slides>33</Slides>
  <Notes>32</Notes>
  <HiddenSlides>0</HiddenSlides>
  <MMClips>4</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33</vt:i4>
      </vt:variant>
    </vt:vector>
  </HeadingPairs>
  <TitlesOfParts>
    <vt:vector size="48" baseType="lpstr">
      <vt:lpstr>Acumin Pro</vt:lpstr>
      <vt:lpstr>돋움</vt:lpstr>
      <vt:lpstr>Malgun Gothic</vt:lpstr>
      <vt:lpstr>Malgun Gothic</vt:lpstr>
      <vt:lpstr>Arial</vt:lpstr>
      <vt:lpstr>Calibri</vt:lpstr>
      <vt:lpstr>Cambria Math</vt:lpstr>
      <vt:lpstr>Franklin Gothic Book</vt:lpstr>
      <vt:lpstr>Franklin Gothic Demi Cond</vt:lpstr>
      <vt:lpstr>Franklin Gothic Medium</vt:lpstr>
      <vt:lpstr>Franklin Gothic Medium Cond</vt:lpstr>
      <vt:lpstr>Impact</vt:lpstr>
      <vt:lpstr>Times New Roman</vt:lpstr>
      <vt:lpstr>Wingdings</vt:lpstr>
      <vt:lpstr>Parcel</vt:lpstr>
      <vt:lpstr>Final Presentation</vt:lpstr>
      <vt:lpstr>CONTENTS</vt:lpstr>
      <vt:lpstr>Team Member</vt:lpstr>
      <vt:lpstr>Introduction</vt:lpstr>
      <vt:lpstr>Introduction</vt:lpstr>
      <vt:lpstr>Introduction</vt:lpstr>
      <vt:lpstr>Introduction</vt:lpstr>
      <vt:lpstr>Methodology</vt:lpstr>
      <vt:lpstr>Methodology</vt:lpstr>
      <vt:lpstr>Methodology </vt:lpstr>
      <vt:lpstr>Experiment – Dataset</vt:lpstr>
      <vt:lpstr>Experiment – Dataset</vt:lpstr>
      <vt:lpstr>Experiment – Experimental Setup </vt:lpstr>
      <vt:lpstr>Experiment – CNN Model</vt:lpstr>
      <vt:lpstr>Experiment – Machine Learning Model</vt:lpstr>
      <vt:lpstr>Experiment – Machine Learning Model</vt:lpstr>
      <vt:lpstr>Experiment – Audio Classification</vt:lpstr>
      <vt:lpstr>Experiment – Image Classification</vt:lpstr>
      <vt:lpstr>Result </vt:lpstr>
      <vt:lpstr>Result</vt:lpstr>
      <vt:lpstr>Result</vt:lpstr>
      <vt:lpstr>Result</vt:lpstr>
      <vt:lpstr>Result</vt:lpstr>
      <vt:lpstr>Conclusion</vt:lpstr>
      <vt:lpstr>Demo</vt:lpstr>
      <vt:lpstr>Demo</vt:lpstr>
      <vt:lpstr>Contribution</vt:lpstr>
      <vt:lpstr>Discussion</vt:lpstr>
      <vt:lpstr>References</vt:lpstr>
      <vt:lpstr>References</vt:lpstr>
      <vt:lpstr>References</vt:lpstr>
      <vt:lpstr>Q &amp; 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이예진</cp:lastModifiedBy>
  <cp:revision>13</cp:revision>
  <dcterms:created xsi:type="dcterms:W3CDTF">2020-02-06T20:42:06Z</dcterms:created>
  <dcterms:modified xsi:type="dcterms:W3CDTF">2022-12-14T04:51:25Z</dcterms:modified>
  <cp:category/>
</cp:coreProperties>
</file>